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Lato"/>
      <p:regular r:id="rId29"/>
      <p:bold r:id="rId30"/>
      <p:italic r:id="rId31"/>
      <p:boldItalic r:id="rId32"/>
    </p:embeddedFont>
    <p:embeddedFont>
      <p:font typeface="Helvetica Neue"/>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HelveticaNeue-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HelveticaNeue-italic.fntdata"/><Relationship Id="rId12" Type="http://schemas.openxmlformats.org/officeDocument/2006/relationships/slide" Target="slides/slide7.xml"/><Relationship Id="rId34" Type="http://schemas.openxmlformats.org/officeDocument/2006/relationships/font" Target="fonts/HelveticaNeue-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HelveticaNeue-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7a803959b8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7a803959b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a:p>
            <a:pPr indent="0" lvl="0" marL="0" rtl="0" algn="l">
              <a:spcBef>
                <a:spcPts val="0"/>
              </a:spcBef>
              <a:spcAft>
                <a:spcPts val="0"/>
              </a:spcAft>
              <a:buNone/>
            </a:pPr>
            <a:r>
              <a:rPr lang="en"/>
              <a:t>Mention that the right picture is our user interface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7a89a0c764_4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7a89a0c764_4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Vincent</a:t>
            </a:r>
            <a:endParaRPr/>
          </a:p>
          <a:p>
            <a:pPr indent="0" lvl="0" marL="0" rtl="0" algn="l">
              <a:spcBef>
                <a:spcPts val="0"/>
              </a:spcBef>
              <a:spcAft>
                <a:spcPts val="0"/>
              </a:spcAft>
              <a:buNone/>
            </a:pPr>
            <a:r>
              <a:rPr lang="en"/>
              <a:t>This is our final design prototype without its case that we are working towards.</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7a803959b8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7a803959b8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a803959b8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a803959b8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Ruiyu</a:t>
            </a:r>
            <a:endParaRPr/>
          </a:p>
          <a:p>
            <a:pPr indent="0" lvl="0" marL="0" rtl="0" algn="l">
              <a:spcBef>
                <a:spcPts val="0"/>
              </a:spcBef>
              <a:spcAft>
                <a:spcPts val="0"/>
              </a:spcAft>
              <a:buNone/>
            </a:pPr>
            <a:r>
              <a:rPr lang="en"/>
              <a:t>Top right corner is the BioPac system we had</a:t>
            </a:r>
            <a:endParaRPr/>
          </a:p>
          <a:p>
            <a:pPr indent="0" lvl="0" marL="0" rtl="0" algn="l">
              <a:spcBef>
                <a:spcPts val="0"/>
              </a:spcBef>
              <a:spcAft>
                <a:spcPts val="0"/>
              </a:spcAft>
              <a:buNone/>
            </a:pPr>
            <a:r>
              <a:rPr lang="en"/>
              <a:t>We talked with Cosette Scallon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7507fcdb5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7507fcdb5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Ruiyu</a:t>
            </a:r>
            <a:endParaRPr/>
          </a:p>
          <a:p>
            <a:pPr indent="0" lvl="0" marL="0" rtl="0" algn="l">
              <a:spcBef>
                <a:spcPts val="0"/>
              </a:spcBef>
              <a:spcAft>
                <a:spcPts val="0"/>
              </a:spcAft>
              <a:buNone/>
            </a:pPr>
            <a:r>
              <a:rPr lang="en"/>
              <a:t>Top left corner is from last semester</a:t>
            </a:r>
            <a:endParaRPr/>
          </a:p>
          <a:p>
            <a:pPr indent="0" lvl="0" marL="0" rtl="0" algn="l">
              <a:spcBef>
                <a:spcPts val="0"/>
              </a:spcBef>
              <a:spcAft>
                <a:spcPts val="0"/>
              </a:spcAft>
              <a:buNone/>
            </a:pPr>
            <a:r>
              <a:rPr lang="en"/>
              <a:t>Bottom left corner is our data</a:t>
            </a:r>
            <a:endParaRPr/>
          </a:p>
          <a:p>
            <a:pPr indent="0" lvl="0" marL="0" rtl="0" algn="l">
              <a:spcBef>
                <a:spcPts val="0"/>
              </a:spcBef>
              <a:spcAft>
                <a:spcPts val="0"/>
              </a:spcAft>
              <a:buNone/>
            </a:pPr>
            <a:r>
              <a:rPr lang="en"/>
              <a:t>Inconsistency on the left of our data is from movement</a:t>
            </a:r>
            <a:endParaRPr/>
          </a:p>
          <a:p>
            <a:pPr indent="0" lvl="0" marL="0" rtl="0" algn="l">
              <a:spcBef>
                <a:spcPts val="0"/>
              </a:spcBef>
              <a:spcAft>
                <a:spcPts val="0"/>
              </a:spcAft>
              <a:buNone/>
            </a:pPr>
            <a:r>
              <a:rPr lang="en"/>
              <a:t>Right side is from Student Health Center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75083369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75083369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Peyton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83fcbfda3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3fcbfda3e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Peyton</a:t>
            </a:r>
            <a:endParaRPr/>
          </a:p>
          <a:p>
            <a:pPr indent="0" lvl="0" marL="0" rtl="0" algn="l">
              <a:spcBef>
                <a:spcPts val="0"/>
              </a:spcBef>
              <a:spcAft>
                <a:spcPts val="0"/>
              </a:spcAft>
              <a:buNone/>
            </a:pPr>
            <a:r>
              <a:rPr lang="en"/>
              <a:t>With it being a hardware project, it was difficult to bring stuff together</a:t>
            </a:r>
            <a:endParaRPr/>
          </a:p>
          <a:p>
            <a:pPr indent="0" lvl="0" marL="0" rtl="0" algn="l">
              <a:spcBef>
                <a:spcPts val="0"/>
              </a:spcBef>
              <a:spcAft>
                <a:spcPts val="0"/>
              </a:spcAft>
              <a:buNone/>
            </a:pPr>
            <a:r>
              <a:rPr lang="en"/>
              <a:t>Relying on Arduino for voltage regulator</a:t>
            </a:r>
            <a:endParaRPr/>
          </a:p>
          <a:p>
            <a:pPr indent="0" lvl="0" marL="0" rtl="0" algn="l">
              <a:spcBef>
                <a:spcPts val="0"/>
              </a:spcBef>
              <a:spcAft>
                <a:spcPts val="0"/>
              </a:spcAft>
              <a:buNone/>
            </a:pPr>
            <a:r>
              <a:rPr lang="en"/>
              <a:t>Due to the virus and our schedule, we were unable to get the pcb board. This means that we don’t have the capability to recharge the battery that is used, and that we are relying on the arduino voltage regulator.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83fcbfda3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83fcbfda3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7a803959b8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7a803959b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7a89a0c764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a89a0c764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7a803959b8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7a803959b8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 - </a:t>
            </a:r>
            <a:r>
              <a:rPr lang="en">
                <a:latin typeface="Lato"/>
                <a:ea typeface="Lato"/>
                <a:cs typeface="Lato"/>
                <a:sym typeface="Lato"/>
              </a:rPr>
              <a:t>T</a:t>
            </a:r>
            <a:r>
              <a:rPr lang="en">
                <a:latin typeface="Lato"/>
                <a:ea typeface="Lato"/>
                <a:cs typeface="Lato"/>
                <a:sym typeface="Lato"/>
              </a:rPr>
              <a:t>alk about how our heart rate monitor will be more accurate than an Apple watch due to the electrodes</a:t>
            </a:r>
            <a:r>
              <a:rPr lang="en">
                <a:solidFill>
                  <a:schemeClr val="lt1"/>
                </a:solidFill>
                <a:latin typeface="Lato"/>
                <a:ea typeface="Lato"/>
                <a:cs typeface="Lato"/>
                <a:sym typeface="Lato"/>
              </a:rPr>
              <a:t> </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Turn it over to Andrew</a:t>
            </a:r>
            <a:endParaRPr>
              <a:latin typeface="Lato"/>
              <a:ea typeface="Lato"/>
              <a:cs typeface="Lato"/>
              <a:sym typeface="Lato"/>
            </a:endParaRPr>
          </a:p>
          <a:p>
            <a:pPr indent="0" lvl="0" marL="0" rtl="0" algn="l">
              <a:spcBef>
                <a:spcPts val="0"/>
              </a:spcBef>
              <a:spcAft>
                <a:spcPts val="0"/>
              </a:spcAft>
              <a:buNone/>
            </a:pPr>
            <a:r>
              <a:rPr lang="en">
                <a:latin typeface="Lato"/>
                <a:ea typeface="Lato"/>
                <a:cs typeface="Lato"/>
                <a:sym typeface="Lato"/>
              </a:rPr>
              <a:t>Talk about plotting vs numbers on watches</a:t>
            </a:r>
            <a:endParaRPr>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7a803959b8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7a803959b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Andrew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hoping for multi-day use</a:t>
            </a:r>
            <a:endParaRPr/>
          </a:p>
          <a:p>
            <a:pPr indent="0" lvl="0" marL="0" rtl="0" algn="l">
              <a:spcBef>
                <a:spcPts val="0"/>
              </a:spcBef>
              <a:spcAft>
                <a:spcPts val="0"/>
              </a:spcAft>
              <a:buNone/>
            </a:pPr>
            <a:r>
              <a:rPr lang="en"/>
              <a:t>We want the data readily available/ Live results</a:t>
            </a:r>
            <a:endParaRPr/>
          </a:p>
          <a:p>
            <a:pPr indent="0" lvl="0" marL="0" rtl="0" algn="l">
              <a:spcBef>
                <a:spcPts val="0"/>
              </a:spcBef>
              <a:spcAft>
                <a:spcPts val="0"/>
              </a:spcAft>
              <a:buNone/>
            </a:pPr>
            <a:r>
              <a:rPr lang="en"/>
              <a:t>Secure signing in /use firebase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a803959b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a803959b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Peyton</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7a803959b8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7a803959b8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Scott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g74b62bb92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4b62bb92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Vincent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7acce373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acce373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Ruiyu</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7a803959b8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7a803959b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Vincent</a:t>
            </a:r>
            <a:endParaRPr/>
          </a:p>
          <a:p>
            <a:pPr indent="0" lvl="0" marL="0" rtl="0" algn="l">
              <a:spcBef>
                <a:spcPts val="0"/>
              </a:spcBef>
              <a:spcAft>
                <a:spcPts val="0"/>
              </a:spcAft>
              <a:buNone/>
            </a:pPr>
            <a:r>
              <a:rPr lang="en"/>
              <a:t>We used arduino IDE for programming which uses a C language</a:t>
            </a:r>
            <a:endParaRPr/>
          </a:p>
          <a:p>
            <a:pPr indent="0" lvl="0" marL="0" rtl="0" algn="l">
              <a:spcBef>
                <a:spcPts val="0"/>
              </a:spcBef>
              <a:spcAft>
                <a:spcPts val="0"/>
              </a:spcAft>
              <a:buNone/>
            </a:pPr>
            <a:r>
              <a:rPr lang="en"/>
              <a:t>How our program works</a:t>
            </a:r>
            <a:endParaRPr/>
          </a:p>
          <a:p>
            <a:pPr indent="0" lvl="0" marL="0" rtl="0" algn="l">
              <a:spcBef>
                <a:spcPts val="0"/>
              </a:spcBef>
              <a:spcAft>
                <a:spcPts val="0"/>
              </a:spcAft>
              <a:buNone/>
            </a:pPr>
            <a:r>
              <a:rPr lang="en"/>
              <a:t>Wait phone is connected</a:t>
            </a:r>
            <a:endParaRPr/>
          </a:p>
          <a:p>
            <a:pPr indent="0" lvl="0" marL="0" rtl="0" algn="l">
              <a:spcBef>
                <a:spcPts val="0"/>
              </a:spcBef>
              <a:spcAft>
                <a:spcPts val="0"/>
              </a:spcAft>
              <a:buNone/>
            </a:pPr>
            <a:r>
              <a:rPr lang="en"/>
              <a:t>Once phone is connected it starts to collected data sampling at roughly 100 samples per second</a:t>
            </a:r>
            <a:endParaRPr/>
          </a:p>
          <a:p>
            <a:pPr indent="0" lvl="0" marL="0" rtl="0" algn="l">
              <a:spcBef>
                <a:spcPts val="0"/>
              </a:spcBef>
              <a:spcAft>
                <a:spcPts val="0"/>
              </a:spcAft>
              <a:buNone/>
            </a:pPr>
            <a:r>
              <a:rPr lang="en"/>
              <a:t> 	Two modes:</a:t>
            </a:r>
            <a:endParaRPr/>
          </a:p>
          <a:p>
            <a:pPr indent="0" lvl="0" marL="0" rtl="0" algn="l">
              <a:spcBef>
                <a:spcPts val="0"/>
              </a:spcBef>
              <a:spcAft>
                <a:spcPts val="0"/>
              </a:spcAft>
              <a:buNone/>
            </a:pPr>
            <a:r>
              <a:rPr lang="en"/>
              <a:t>		App is off we collect  100 samples then send in them all at once. </a:t>
            </a:r>
            <a:endParaRPr/>
          </a:p>
          <a:p>
            <a:pPr indent="0" lvl="0" marL="0" rtl="0" algn="l">
              <a:spcBef>
                <a:spcPts val="0"/>
              </a:spcBef>
              <a:spcAft>
                <a:spcPts val="0"/>
              </a:spcAft>
              <a:buNone/>
            </a:pPr>
            <a:r>
              <a:rPr lang="en"/>
              <a:t>		App is on we continuously sample and then send.</a:t>
            </a:r>
            <a:endParaRPr/>
          </a:p>
          <a:p>
            <a:pPr indent="457200" lvl="0" marL="0" rtl="0" algn="l">
              <a:spcBef>
                <a:spcPts val="0"/>
              </a:spcBef>
              <a:spcAft>
                <a:spcPts val="0"/>
              </a:spcAft>
              <a:buNone/>
            </a:pPr>
            <a:r>
              <a:rPr lang="en"/>
              <a:t>To help smooth out our signal to get rid of noise we have a running average and acceptance zone plus minus 100</a:t>
            </a:r>
            <a:endParaRPr/>
          </a:p>
          <a:p>
            <a:pPr indent="457200" lvl="0" marL="0" rtl="0" algn="l">
              <a:spcBef>
                <a:spcPts val="0"/>
              </a:spcBef>
              <a:spcAft>
                <a:spcPts val="0"/>
              </a:spcAft>
              <a:buNone/>
            </a:pPr>
            <a:r>
              <a:rPr lang="en"/>
              <a:t>We also have a low pass filter with a corner frequence of 20 Hz  designed in to get rid of some noise as well.</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7a803959b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7a803959b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 → turnover to Andrew to talk about software side of project plan</a:t>
            </a:r>
            <a:endParaRPr/>
          </a:p>
          <a:p>
            <a:pPr indent="0" lvl="0" marL="0" rtl="0" algn="l">
              <a:spcBef>
                <a:spcPts val="0"/>
              </a:spcBef>
              <a:spcAft>
                <a:spcPts val="0"/>
              </a:spcAft>
              <a:buNone/>
            </a:pPr>
            <a:r>
              <a:rPr lang="en"/>
              <a:t>Never got the </a:t>
            </a:r>
            <a:r>
              <a:rPr lang="en"/>
              <a:t>interrupt</a:t>
            </a:r>
            <a:r>
              <a:rPr lang="en"/>
              <a:t> to work correctly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18" name="Google Shape;18;p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69"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 name="Google Shape;76;p1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p:nvPr>
            <p:ph idx="1" type="body"/>
          </p:nvPr>
        </p:nvSpPr>
        <p:spPr>
          <a:xfrm>
            <a:off x="311700" y="3369225"/>
            <a:ext cx="8520600" cy="12819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1600"/>
              </a:spcBef>
              <a:spcAft>
                <a:spcPts val="0"/>
              </a:spcAft>
              <a:buClr>
                <a:schemeClr val="lt1"/>
              </a:buClr>
              <a:buSzPts val="1400"/>
              <a:buChar char="○"/>
              <a:defRPr>
                <a:solidFill>
                  <a:schemeClr val="lt1"/>
                </a:solidFill>
              </a:defRPr>
            </a:lvl2pPr>
            <a:lvl3pPr indent="-317500" lvl="2" marL="1371600" algn="ctr">
              <a:spcBef>
                <a:spcPts val="1600"/>
              </a:spcBef>
              <a:spcAft>
                <a:spcPts val="0"/>
              </a:spcAft>
              <a:buClr>
                <a:schemeClr val="lt1"/>
              </a:buClr>
              <a:buSzPts val="1400"/>
              <a:buChar char="■"/>
              <a:defRPr>
                <a:solidFill>
                  <a:schemeClr val="lt1"/>
                </a:solidFill>
              </a:defRPr>
            </a:lvl3pPr>
            <a:lvl4pPr indent="-317500" lvl="3" marL="1828800" algn="ctr">
              <a:spcBef>
                <a:spcPts val="1600"/>
              </a:spcBef>
              <a:spcAft>
                <a:spcPts val="0"/>
              </a:spcAft>
              <a:buClr>
                <a:schemeClr val="lt1"/>
              </a:buClr>
              <a:buSzPts val="1400"/>
              <a:buChar char="●"/>
              <a:defRPr>
                <a:solidFill>
                  <a:schemeClr val="lt1"/>
                </a:solidFill>
              </a:defRPr>
            </a:lvl4pPr>
            <a:lvl5pPr indent="-317500" lvl="4" marL="2286000" algn="ctr">
              <a:spcBef>
                <a:spcPts val="1600"/>
              </a:spcBef>
              <a:spcAft>
                <a:spcPts val="0"/>
              </a:spcAft>
              <a:buClr>
                <a:schemeClr val="lt1"/>
              </a:buClr>
              <a:buSzPts val="1400"/>
              <a:buChar char="○"/>
              <a:defRPr>
                <a:solidFill>
                  <a:schemeClr val="lt1"/>
                </a:solidFill>
              </a:defRPr>
            </a:lvl5pPr>
            <a:lvl6pPr indent="-317500" lvl="5" marL="2743200" algn="ctr">
              <a:spcBef>
                <a:spcPts val="1600"/>
              </a:spcBef>
              <a:spcAft>
                <a:spcPts val="0"/>
              </a:spcAft>
              <a:buClr>
                <a:schemeClr val="lt1"/>
              </a:buClr>
              <a:buSzPts val="1400"/>
              <a:buChar char="■"/>
              <a:defRPr>
                <a:solidFill>
                  <a:schemeClr val="lt1"/>
                </a:solidFill>
              </a:defRPr>
            </a:lvl6pPr>
            <a:lvl7pPr indent="-317500" lvl="6" marL="3200400" algn="ctr">
              <a:spcBef>
                <a:spcPts val="1600"/>
              </a:spcBef>
              <a:spcAft>
                <a:spcPts val="0"/>
              </a:spcAft>
              <a:buClr>
                <a:schemeClr val="lt1"/>
              </a:buClr>
              <a:buSzPts val="1400"/>
              <a:buChar char="●"/>
              <a:defRPr>
                <a:solidFill>
                  <a:schemeClr val="lt1"/>
                </a:solidFill>
              </a:defRPr>
            </a:lvl7pPr>
            <a:lvl8pPr indent="-317500" lvl="7" marL="3657600" algn="ctr">
              <a:spcBef>
                <a:spcPts val="1600"/>
              </a:spcBef>
              <a:spcAft>
                <a:spcPts val="0"/>
              </a:spcAft>
              <a:buClr>
                <a:schemeClr val="lt1"/>
              </a:buClr>
              <a:buSzPts val="1400"/>
              <a:buChar char="○"/>
              <a:defRPr>
                <a:solidFill>
                  <a:schemeClr val="lt1"/>
                </a:solidFill>
              </a:defRPr>
            </a:lvl8pPr>
            <a:lvl9pPr indent="-317500" lvl="8" marL="4114800" algn="ctr">
              <a:spcBef>
                <a:spcPts val="1600"/>
              </a:spcBef>
              <a:spcAft>
                <a:spcPts val="1600"/>
              </a:spcAft>
              <a:buClr>
                <a:schemeClr val="lt1"/>
              </a:buClr>
              <a:buSzPts val="1400"/>
              <a:buChar char="■"/>
              <a:defRPr>
                <a:solidFill>
                  <a:schemeClr val="lt1"/>
                </a:solidFill>
              </a:defRPr>
            </a:lvl9pPr>
          </a:lstStyle>
          <a:p/>
        </p:txBody>
      </p:sp>
      <p:sp>
        <p:nvSpPr>
          <p:cNvPr id="78" name="Google Shape;78;p11"/>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79" name="Shape 79"/>
        <p:cNvGrpSpPr/>
        <p:nvPr/>
      </p:nvGrpSpPr>
      <p:grpSpPr>
        <a:xfrm>
          <a:off x="0" y="0"/>
          <a:ext cx="0" cy="0"/>
          <a:chOff x="0" y="0"/>
          <a:chExt cx="0" cy="0"/>
        </a:xfrm>
      </p:grpSpPr>
      <p:sp>
        <p:nvSpPr>
          <p:cNvPr id="80" name="Google Shape;80;p12"/>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8"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0" y="4891594"/>
              <a:ext cx="9144000" cy="252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 name="Google Shape;35;p4"/>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6" name="Google Shape;36;p4"/>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7" name="Google Shape;37;p4"/>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8" name="Shape 38"/>
        <p:cNvGrpSpPr/>
        <p:nvPr/>
      </p:nvGrpSpPr>
      <p:grpSpPr>
        <a:xfrm>
          <a:off x="0" y="0"/>
          <a:ext cx="0" cy="0"/>
          <a:chOff x="0" y="0"/>
          <a:chExt cx="0" cy="0"/>
        </a:xfrm>
      </p:grpSpPr>
      <p:sp>
        <p:nvSpPr>
          <p:cNvPr id="39" name="Google Shape;39;p5"/>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0" name="Google Shape;40;p5"/>
          <p:cNvSpPr txBox="1"/>
          <p:nvPr>
            <p:ph idx="1" type="body"/>
          </p:nvPr>
        </p:nvSpPr>
        <p:spPr>
          <a:xfrm>
            <a:off x="3117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5"/>
          <p:cNvSpPr txBox="1"/>
          <p:nvPr>
            <p:ph idx="2" type="body"/>
          </p:nvPr>
        </p:nvSpPr>
        <p:spPr>
          <a:xfrm>
            <a:off x="4832400" y="1229975"/>
            <a:ext cx="3999900" cy="3339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2" name="Google Shape;42;p5"/>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 name="Shape 43"/>
        <p:cNvGrpSpPr/>
        <p:nvPr/>
      </p:nvGrpSpPr>
      <p:grpSpPr>
        <a:xfrm>
          <a:off x="0" y="0"/>
          <a:ext cx="0" cy="0"/>
          <a:chOff x="0" y="0"/>
          <a:chExt cx="0" cy="0"/>
        </a:xfrm>
      </p:grpSpPr>
      <p:sp>
        <p:nvSpPr>
          <p:cNvPr id="44" name="Google Shape;44;p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45" name="Google Shape;45;p6"/>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6" name="Shape 46"/>
        <p:cNvGrpSpPr/>
        <p:nvPr/>
      </p:nvGrpSpPr>
      <p:grpSpPr>
        <a:xfrm>
          <a:off x="0" y="0"/>
          <a:ext cx="0" cy="0"/>
          <a:chOff x="0" y="0"/>
          <a:chExt cx="0" cy="0"/>
        </a:xfrm>
      </p:grpSpPr>
      <p:sp>
        <p:nvSpPr>
          <p:cNvPr id="47" name="Google Shape;4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8" name="Google Shape;48;p7"/>
          <p:cNvSpPr txBox="1"/>
          <p:nvPr>
            <p:ph idx="1" type="body"/>
          </p:nvPr>
        </p:nvSpPr>
        <p:spPr>
          <a:xfrm>
            <a:off x="311700" y="1465804"/>
            <a:ext cx="2808000" cy="310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9" name="Google Shape;49;p7"/>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50"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 name="Google Shape;57;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58" name="Google Shape;58;p8"/>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59"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 name="Google Shape;6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2" name="Google Shape;62;p9"/>
          <p:cNvSpPr txBox="1"/>
          <p:nvPr>
            <p:ph type="title"/>
          </p:nvPr>
        </p:nvSpPr>
        <p:spPr>
          <a:xfrm>
            <a:off x="265500" y="1151100"/>
            <a:ext cx="4045200" cy="1564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3" name="Google Shape;63;p9"/>
          <p:cNvSpPr txBox="1"/>
          <p:nvPr>
            <p:ph idx="1" type="subTitle"/>
          </p:nvPr>
        </p:nvSpPr>
        <p:spPr>
          <a:xfrm>
            <a:off x="265500" y="2769001"/>
            <a:ext cx="4045200" cy="1269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4" name="Google Shape;6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65" name="Google Shape;65;p9"/>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66" name="Shape 66"/>
        <p:cNvGrpSpPr/>
        <p:nvPr/>
      </p:nvGrpSpPr>
      <p:grpSpPr>
        <a:xfrm>
          <a:off x="0" y="0"/>
          <a:ext cx="0" cy="0"/>
          <a:chOff x="0" y="0"/>
          <a:chExt cx="0" cy="0"/>
        </a:xfrm>
      </p:grpSpPr>
      <p:sp>
        <p:nvSpPr>
          <p:cNvPr id="67" name="Google Shape;67;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68" name="Google Shape;68;p10"/>
          <p:cNvSpPr txBox="1"/>
          <p:nvPr>
            <p:ph idx="12" type="sldNum"/>
          </p:nvPr>
        </p:nvSpPr>
        <p:spPr>
          <a:xfrm>
            <a:off x="8460431" y="4651190"/>
            <a:ext cx="548700" cy="393600"/>
          </a:xfrm>
          <a:prstGeom prst="rect">
            <a:avLst/>
          </a:prstGeom>
        </p:spPr>
        <p:txBody>
          <a:bodyPr anchorCtr="0" anchor="ctr"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2.png"/><Relationship Id="rId4" Type="http://schemas.openxmlformats.org/officeDocument/2006/relationships/hyperlink" Target="http://sdmay20-24.sd.ece.iastate.ed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20.jpg"/><Relationship Id="rId5"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rive.google.com/file/d/1yiQ2hdXMekEisDOCbSP3OHs-IBUur9n_/view"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7.jpg"/><Relationship Id="rId4"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learn.sparkfun.com/tutorials/ad8232-heart-rate-monitor-hookup-guide/all" TargetMode="External"/><Relationship Id="rId4" Type="http://schemas.openxmlformats.org/officeDocument/2006/relationships/hyperlink" Target="https://cdn.sparkfun.com/datasheets/Sensors/Biometric/AD8232_Heart_Rate_Monitor_v10.pdf" TargetMode="External"/><Relationship Id="rId5" Type="http://schemas.openxmlformats.org/officeDocument/2006/relationships/image" Target="../media/image8.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www.arduino.cc/" TargetMode="External"/><Relationship Id="rId5" Type="http://schemas.openxmlformats.org/officeDocument/2006/relationships/hyperlink" Target="https://www.sparkfun.com/products/14839" TargetMode="External"/><Relationship Id="rId6" Type="http://schemas.openxmlformats.org/officeDocument/2006/relationships/image" Target="../media/image15.png"/><Relationship Id="rId7" Type="http://schemas.openxmlformats.org/officeDocument/2006/relationships/image" Target="../media/image14.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 name="Shape 84"/>
        <p:cNvGrpSpPr/>
        <p:nvPr/>
      </p:nvGrpSpPr>
      <p:grpSpPr>
        <a:xfrm>
          <a:off x="0" y="0"/>
          <a:ext cx="0" cy="0"/>
          <a:chOff x="0" y="0"/>
          <a:chExt cx="0" cy="0"/>
        </a:xfrm>
      </p:grpSpPr>
      <p:sp>
        <p:nvSpPr>
          <p:cNvPr id="85" name="Google Shape;85;p13"/>
          <p:cNvSpPr txBox="1"/>
          <p:nvPr>
            <p:ph idx="1" type="subTitle"/>
          </p:nvPr>
        </p:nvSpPr>
        <p:spPr>
          <a:xfrm>
            <a:off x="4843475" y="1830125"/>
            <a:ext cx="2370300" cy="177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Members of Team 24</a:t>
            </a:r>
            <a:endParaRPr sz="1400"/>
          </a:p>
          <a:p>
            <a:pPr indent="-317500" lvl="0" marL="457200" rtl="0" algn="l">
              <a:spcBef>
                <a:spcPts val="0"/>
              </a:spcBef>
              <a:spcAft>
                <a:spcPts val="0"/>
              </a:spcAft>
              <a:buSzPts val="1400"/>
              <a:buChar char="●"/>
            </a:pPr>
            <a:r>
              <a:rPr lang="en" sz="1400"/>
              <a:t>Andrew O’Brien</a:t>
            </a:r>
            <a:endParaRPr sz="1400"/>
          </a:p>
          <a:p>
            <a:pPr indent="-317500" lvl="0" marL="457200" rtl="0" algn="l">
              <a:spcBef>
                <a:spcPts val="0"/>
              </a:spcBef>
              <a:spcAft>
                <a:spcPts val="0"/>
              </a:spcAft>
              <a:buSzPts val="1400"/>
              <a:buChar char="●"/>
            </a:pPr>
            <a:r>
              <a:rPr lang="en" sz="1400"/>
              <a:t>Peyton Sher</a:t>
            </a:r>
            <a:endParaRPr sz="1400"/>
          </a:p>
          <a:p>
            <a:pPr indent="-317500" lvl="0" marL="457200" rtl="0" algn="l">
              <a:spcBef>
                <a:spcPts val="0"/>
              </a:spcBef>
              <a:spcAft>
                <a:spcPts val="0"/>
              </a:spcAft>
              <a:buSzPts val="1400"/>
              <a:buChar char="●"/>
            </a:pPr>
            <a:r>
              <a:rPr lang="en" sz="1400"/>
              <a:t>Ruiyu Sun</a:t>
            </a:r>
            <a:endParaRPr sz="1400"/>
          </a:p>
          <a:p>
            <a:pPr indent="-317500" lvl="0" marL="457200" rtl="0" algn="l">
              <a:spcBef>
                <a:spcPts val="0"/>
              </a:spcBef>
              <a:spcAft>
                <a:spcPts val="0"/>
              </a:spcAft>
              <a:buSzPts val="1400"/>
              <a:buChar char="●"/>
            </a:pPr>
            <a:r>
              <a:rPr lang="en" sz="1400"/>
              <a:t>Scott Beard</a:t>
            </a:r>
            <a:endParaRPr sz="1400"/>
          </a:p>
          <a:p>
            <a:pPr indent="-317500" lvl="0" marL="457200" rtl="0" algn="l">
              <a:spcBef>
                <a:spcPts val="0"/>
              </a:spcBef>
              <a:spcAft>
                <a:spcPts val="0"/>
              </a:spcAft>
              <a:buSzPts val="1400"/>
              <a:buChar char="●"/>
            </a:pPr>
            <a:r>
              <a:rPr lang="en" sz="1400"/>
              <a:t>Sam Kimball</a:t>
            </a:r>
            <a:endParaRPr sz="1400"/>
          </a:p>
          <a:p>
            <a:pPr indent="-317500" lvl="0" marL="457200" rtl="0" algn="l">
              <a:spcBef>
                <a:spcPts val="0"/>
              </a:spcBef>
              <a:spcAft>
                <a:spcPts val="0"/>
              </a:spcAft>
              <a:buSzPts val="1400"/>
              <a:buChar char="●"/>
            </a:pPr>
            <a:r>
              <a:rPr lang="en" sz="1400"/>
              <a:t>Vincent Lazzaro</a:t>
            </a:r>
            <a:endParaRPr sz="1400"/>
          </a:p>
        </p:txBody>
      </p:sp>
      <p:sp>
        <p:nvSpPr>
          <p:cNvPr id="86" name="Google Shape;86;p13"/>
          <p:cNvSpPr txBox="1"/>
          <p:nvPr/>
        </p:nvSpPr>
        <p:spPr>
          <a:xfrm>
            <a:off x="6163100" y="3601625"/>
            <a:ext cx="2629500" cy="6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Lato"/>
                <a:ea typeface="Lato"/>
                <a:cs typeface="Lato"/>
                <a:sym typeface="Lato"/>
              </a:rPr>
              <a:t>Client/Adviser</a:t>
            </a:r>
            <a:endParaRPr>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Dr. Cheng Huang</a:t>
            </a:r>
            <a:endParaRPr>
              <a:solidFill>
                <a:srgbClr val="FFFFFF"/>
              </a:solidFill>
              <a:latin typeface="Lato"/>
              <a:ea typeface="Lato"/>
              <a:cs typeface="Lato"/>
              <a:sym typeface="Lato"/>
            </a:endParaRPr>
          </a:p>
          <a:p>
            <a:pPr indent="0" lvl="0" marL="0" rtl="0" algn="l">
              <a:spcBef>
                <a:spcPts val="0"/>
              </a:spcBef>
              <a:spcAft>
                <a:spcPts val="0"/>
              </a:spcAft>
              <a:buNone/>
            </a:pPr>
            <a:r>
              <a:t/>
            </a:r>
            <a:endParaRPr>
              <a:solidFill>
                <a:srgbClr val="FFFFFF"/>
              </a:solidFill>
              <a:latin typeface="Lato"/>
              <a:ea typeface="Lato"/>
              <a:cs typeface="Lato"/>
              <a:sym typeface="Lato"/>
            </a:endParaRPr>
          </a:p>
        </p:txBody>
      </p:sp>
      <p:pic>
        <p:nvPicPr>
          <p:cNvPr id="87" name="Google Shape;87;p13"/>
          <p:cNvPicPr preferRelativeResize="0"/>
          <p:nvPr/>
        </p:nvPicPr>
        <p:blipFill>
          <a:blip r:embed="rId3">
            <a:alphaModFix/>
          </a:blip>
          <a:stretch>
            <a:fillRect/>
          </a:stretch>
        </p:blipFill>
        <p:spPr>
          <a:xfrm>
            <a:off x="304800" y="366550"/>
            <a:ext cx="4418925" cy="4418925"/>
          </a:xfrm>
          <a:prstGeom prst="rect">
            <a:avLst/>
          </a:prstGeom>
          <a:noFill/>
          <a:ln>
            <a:noFill/>
          </a:ln>
        </p:spPr>
      </p:pic>
      <p:sp>
        <p:nvSpPr>
          <p:cNvPr id="88" name="Google Shape;88;p13"/>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t>
            </a:r>
            <a:endParaRPr b="1" sz="1000">
              <a:solidFill>
                <a:schemeClr val="lt1"/>
              </a:solidFill>
              <a:latin typeface="Roboto"/>
              <a:ea typeface="Roboto"/>
              <a:cs typeface="Roboto"/>
              <a:sym typeface="Roboto"/>
            </a:endParaRPr>
          </a:p>
        </p:txBody>
      </p:sp>
      <p:sp>
        <p:nvSpPr>
          <p:cNvPr id="89" name="Google Shape;89;p13"/>
          <p:cNvSpPr txBox="1"/>
          <p:nvPr/>
        </p:nvSpPr>
        <p:spPr>
          <a:xfrm>
            <a:off x="4800600" y="4533300"/>
            <a:ext cx="3371400" cy="61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lt1"/>
                </a:solidFill>
                <a:hlinkClick r:id="rId4"/>
              </a:rPr>
              <a:t>http://sdmay20-24.sd.ece.iastate.edu/</a:t>
            </a:r>
            <a:endParaRPr>
              <a:solidFill>
                <a:schemeClr val="lt1"/>
              </a:solidFill>
              <a:latin typeface="Lato"/>
              <a:ea typeface="Lato"/>
              <a:cs typeface="Lato"/>
              <a:sym typeface="Lato"/>
            </a:endParaRPr>
          </a:p>
          <a:p>
            <a:pPr indent="0" lvl="0" marL="0" rtl="0" algn="l">
              <a:spcBef>
                <a:spcPts val="0"/>
              </a:spcBef>
              <a:spcAft>
                <a:spcPts val="0"/>
              </a:spcAft>
              <a:buNone/>
            </a:pPr>
            <a:r>
              <a:t/>
            </a:r>
            <a:endParaRPr>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2"/>
          <p:cNvSpPr txBox="1"/>
          <p:nvPr>
            <p:ph type="title"/>
          </p:nvPr>
        </p:nvSpPr>
        <p:spPr>
          <a:xfrm>
            <a:off x="847600" y="393750"/>
            <a:ext cx="7038900" cy="70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Software</a:t>
            </a:r>
            <a:r>
              <a:rPr b="1" lang="en" sz="3000"/>
              <a:t> Design</a:t>
            </a:r>
            <a:endParaRPr b="1" sz="3000"/>
          </a:p>
        </p:txBody>
      </p:sp>
      <p:sp>
        <p:nvSpPr>
          <p:cNvPr id="167" name="Google Shape;167;p22"/>
          <p:cNvSpPr txBox="1"/>
          <p:nvPr>
            <p:ph idx="1" type="body"/>
          </p:nvPr>
        </p:nvSpPr>
        <p:spPr>
          <a:xfrm>
            <a:off x="547550" y="1713150"/>
            <a:ext cx="3913500" cy="29112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Android Application which allows for tracking and storing Cardiac Information</a:t>
            </a:r>
            <a:endParaRPr sz="1400"/>
          </a:p>
          <a:p>
            <a:pPr indent="-317500" lvl="0" marL="457200" rtl="0" algn="l">
              <a:spcBef>
                <a:spcPts val="0"/>
              </a:spcBef>
              <a:spcAft>
                <a:spcPts val="0"/>
              </a:spcAft>
              <a:buSzPts val="1400"/>
              <a:buChar char="●"/>
            </a:pPr>
            <a:r>
              <a:rPr lang="en" sz="1400"/>
              <a:t>Google FireBase Login</a:t>
            </a:r>
            <a:endParaRPr sz="1400"/>
          </a:p>
          <a:p>
            <a:pPr indent="-317500" lvl="0" marL="457200" rtl="0" algn="l">
              <a:spcBef>
                <a:spcPts val="0"/>
              </a:spcBef>
              <a:spcAft>
                <a:spcPts val="0"/>
              </a:spcAft>
              <a:buSzPts val="1400"/>
              <a:buChar char="●"/>
            </a:pPr>
            <a:r>
              <a:rPr lang="en" sz="1400"/>
              <a:t>Similar to existing applications/user familiar</a:t>
            </a:r>
            <a:endParaRPr sz="1400"/>
          </a:p>
          <a:p>
            <a:pPr indent="-317500" lvl="0" marL="457200" rtl="0" algn="l">
              <a:spcBef>
                <a:spcPts val="0"/>
              </a:spcBef>
              <a:spcAft>
                <a:spcPts val="0"/>
              </a:spcAft>
              <a:buSzPts val="1400"/>
              <a:buChar char="●"/>
            </a:pPr>
            <a:r>
              <a:rPr lang="en" sz="1400"/>
              <a:t>Allow user to export data</a:t>
            </a:r>
            <a:endParaRPr sz="1400"/>
          </a:p>
          <a:p>
            <a:pPr indent="-317500" lvl="0" marL="457200" rtl="0" algn="l">
              <a:spcBef>
                <a:spcPts val="0"/>
              </a:spcBef>
              <a:spcAft>
                <a:spcPts val="0"/>
              </a:spcAft>
              <a:buSzPts val="1400"/>
              <a:buChar char="●"/>
            </a:pPr>
            <a:r>
              <a:rPr lang="en" sz="1400"/>
              <a:t>Maintain Bluetooth connection in background</a:t>
            </a:r>
            <a:endParaRPr sz="1400"/>
          </a:p>
          <a:p>
            <a:pPr indent="0" lvl="0" marL="457200" rtl="0" algn="l">
              <a:spcBef>
                <a:spcPts val="1600"/>
              </a:spcBef>
              <a:spcAft>
                <a:spcPts val="1600"/>
              </a:spcAft>
              <a:buNone/>
            </a:pPr>
            <a:r>
              <a:t/>
            </a:r>
            <a:endParaRPr sz="1400"/>
          </a:p>
        </p:txBody>
      </p:sp>
      <p:sp>
        <p:nvSpPr>
          <p:cNvPr id="168" name="Google Shape;168;p22"/>
          <p:cNvSpPr txBox="1"/>
          <p:nvPr/>
        </p:nvSpPr>
        <p:spPr>
          <a:xfrm>
            <a:off x="4903300" y="3096350"/>
            <a:ext cx="2983200" cy="23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rgbClr val="222222"/>
                </a:solidFill>
              </a:rPr>
              <a:t>Screenshots from our application</a:t>
            </a:r>
            <a:endParaRPr>
              <a:solidFill>
                <a:srgbClr val="222222"/>
              </a:solidFill>
              <a:latin typeface="Lato"/>
              <a:ea typeface="Lato"/>
              <a:cs typeface="Lato"/>
              <a:sym typeface="Lato"/>
            </a:endParaRPr>
          </a:p>
        </p:txBody>
      </p:sp>
      <p:pic>
        <p:nvPicPr>
          <p:cNvPr id="169" name="Google Shape;169;p22"/>
          <p:cNvPicPr preferRelativeResize="0"/>
          <p:nvPr/>
        </p:nvPicPr>
        <p:blipFill>
          <a:blip r:embed="rId3">
            <a:alphaModFix/>
          </a:blip>
          <a:stretch>
            <a:fillRect/>
          </a:stretch>
        </p:blipFill>
        <p:spPr>
          <a:xfrm>
            <a:off x="5264550" y="159775"/>
            <a:ext cx="1751610" cy="2758801"/>
          </a:xfrm>
          <a:prstGeom prst="rect">
            <a:avLst/>
          </a:prstGeom>
          <a:noFill/>
          <a:ln>
            <a:noFill/>
          </a:ln>
        </p:spPr>
      </p:pic>
      <p:sp>
        <p:nvSpPr>
          <p:cNvPr id="170" name="Google Shape;170;p22"/>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24-Andrew</a:t>
            </a:r>
            <a:endParaRPr b="1" sz="1000">
              <a:solidFill>
                <a:schemeClr val="lt1"/>
              </a:solidFill>
              <a:latin typeface="Roboto"/>
              <a:ea typeface="Roboto"/>
              <a:cs typeface="Roboto"/>
              <a:sym typeface="Roboto"/>
            </a:endParaRPr>
          </a:p>
        </p:txBody>
      </p:sp>
      <p:pic>
        <p:nvPicPr>
          <p:cNvPr id="171" name="Google Shape;171;p22"/>
          <p:cNvPicPr preferRelativeResize="0"/>
          <p:nvPr/>
        </p:nvPicPr>
        <p:blipFill>
          <a:blip r:embed="rId4">
            <a:alphaModFix/>
          </a:blip>
          <a:stretch>
            <a:fillRect/>
          </a:stretch>
        </p:blipFill>
        <p:spPr>
          <a:xfrm>
            <a:off x="7283875" y="80925"/>
            <a:ext cx="1751599" cy="3507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1371350" y="198300"/>
            <a:ext cx="6809700" cy="86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Prototype of Final Product </a:t>
            </a:r>
            <a:endParaRPr b="1" sz="3000"/>
          </a:p>
        </p:txBody>
      </p:sp>
      <p:pic>
        <p:nvPicPr>
          <p:cNvPr id="177" name="Google Shape;177;p23"/>
          <p:cNvPicPr preferRelativeResize="0"/>
          <p:nvPr/>
        </p:nvPicPr>
        <p:blipFill>
          <a:blip r:embed="rId3">
            <a:alphaModFix/>
          </a:blip>
          <a:stretch>
            <a:fillRect/>
          </a:stretch>
        </p:blipFill>
        <p:spPr>
          <a:xfrm>
            <a:off x="194625" y="828275"/>
            <a:ext cx="4512299" cy="3624574"/>
          </a:xfrm>
          <a:prstGeom prst="rect">
            <a:avLst/>
          </a:prstGeom>
          <a:noFill/>
          <a:ln>
            <a:noFill/>
          </a:ln>
        </p:spPr>
      </p:pic>
      <p:pic>
        <p:nvPicPr>
          <p:cNvPr id="178" name="Google Shape;178;p23"/>
          <p:cNvPicPr preferRelativeResize="0"/>
          <p:nvPr/>
        </p:nvPicPr>
        <p:blipFill>
          <a:blip r:embed="rId4">
            <a:alphaModFix/>
          </a:blip>
          <a:stretch>
            <a:fillRect/>
          </a:stretch>
        </p:blipFill>
        <p:spPr>
          <a:xfrm>
            <a:off x="5341469" y="876825"/>
            <a:ext cx="3528808" cy="2898098"/>
          </a:xfrm>
          <a:prstGeom prst="rect">
            <a:avLst/>
          </a:prstGeom>
          <a:noFill/>
          <a:ln>
            <a:noFill/>
          </a:ln>
        </p:spPr>
      </p:pic>
      <p:sp>
        <p:nvSpPr>
          <p:cNvPr id="179" name="Google Shape;179;p23"/>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24-Vincent</a:t>
            </a:r>
            <a:endParaRPr b="1" sz="1000">
              <a:solidFill>
                <a:schemeClr val="lt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4"/>
          <p:cNvSpPr txBox="1"/>
          <p:nvPr>
            <p:ph type="title"/>
          </p:nvPr>
        </p:nvSpPr>
        <p:spPr>
          <a:xfrm>
            <a:off x="1052550" y="298100"/>
            <a:ext cx="7038900" cy="70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Final Product </a:t>
            </a:r>
            <a:r>
              <a:rPr b="1" lang="en" sz="3600"/>
              <a:t>Design</a:t>
            </a:r>
            <a:endParaRPr b="1" sz="3600"/>
          </a:p>
        </p:txBody>
      </p:sp>
      <p:sp>
        <p:nvSpPr>
          <p:cNvPr id="185" name="Google Shape;185;p24"/>
          <p:cNvSpPr txBox="1"/>
          <p:nvPr/>
        </p:nvSpPr>
        <p:spPr>
          <a:xfrm>
            <a:off x="4111250" y="1095050"/>
            <a:ext cx="4900500" cy="24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u="sng">
                <a:solidFill>
                  <a:srgbClr val="222222"/>
                </a:solidFill>
                <a:latin typeface="Lato"/>
                <a:ea typeface="Lato"/>
                <a:cs typeface="Lato"/>
                <a:sym typeface="Lato"/>
              </a:rPr>
              <a:t>Key Components</a:t>
            </a:r>
            <a:endParaRPr b="1" sz="1800" u="sng">
              <a:solidFill>
                <a:srgbClr val="222222"/>
              </a:solidFill>
              <a:latin typeface="Lato"/>
              <a:ea typeface="Lato"/>
              <a:cs typeface="Lato"/>
              <a:sym typeface="Lato"/>
            </a:endParaRPr>
          </a:p>
          <a:p>
            <a:pPr indent="-342900" lvl="1" marL="914400" rtl="0" algn="l">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Functionality vs. Power</a:t>
            </a:r>
            <a:endParaRPr sz="1800">
              <a:solidFill>
                <a:srgbClr val="222222"/>
              </a:solidFill>
              <a:latin typeface="Lato"/>
              <a:ea typeface="Lato"/>
              <a:cs typeface="Lato"/>
              <a:sym typeface="Lato"/>
            </a:endParaRPr>
          </a:p>
          <a:p>
            <a:pPr indent="-342900" lvl="1" marL="914400" rtl="0" algn="l">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Small Form Factor (deck of cards)</a:t>
            </a:r>
            <a:endParaRPr sz="1800">
              <a:solidFill>
                <a:srgbClr val="222222"/>
              </a:solidFill>
              <a:latin typeface="Lato"/>
              <a:ea typeface="Lato"/>
              <a:cs typeface="Lato"/>
              <a:sym typeface="Lato"/>
            </a:endParaRPr>
          </a:p>
          <a:p>
            <a:pPr indent="-342900" lvl="1" marL="914400" rtl="0" algn="l">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Eliminate Noise</a:t>
            </a:r>
            <a:endParaRPr sz="1800">
              <a:solidFill>
                <a:srgbClr val="222222"/>
              </a:solidFill>
              <a:latin typeface="Lato"/>
              <a:ea typeface="Lato"/>
              <a:cs typeface="Lato"/>
              <a:sym typeface="Lato"/>
            </a:endParaRPr>
          </a:p>
          <a:p>
            <a:pPr indent="-342900" lvl="1" marL="914400" rtl="0" algn="l">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Style and Comfort</a:t>
            </a:r>
            <a:endParaRPr sz="1800">
              <a:solidFill>
                <a:srgbClr val="222222"/>
              </a:solidFill>
              <a:latin typeface="Lato"/>
              <a:ea typeface="Lato"/>
              <a:cs typeface="Lato"/>
              <a:sym typeface="Lato"/>
            </a:endParaRPr>
          </a:p>
          <a:p>
            <a:pPr indent="-342900" lvl="1" marL="914400" rtl="0" algn="l">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Remove wires and try flexible circuit board to remove noise (unable to implement)</a:t>
            </a:r>
            <a:endParaRPr sz="1800">
              <a:solidFill>
                <a:srgbClr val="222222"/>
              </a:solidFill>
              <a:latin typeface="Lato"/>
              <a:ea typeface="Lato"/>
              <a:cs typeface="Lato"/>
              <a:sym typeface="Lato"/>
            </a:endParaRPr>
          </a:p>
        </p:txBody>
      </p:sp>
      <p:pic>
        <p:nvPicPr>
          <p:cNvPr id="186" name="Google Shape;186;p24"/>
          <p:cNvPicPr preferRelativeResize="0"/>
          <p:nvPr/>
        </p:nvPicPr>
        <p:blipFill>
          <a:blip r:embed="rId3">
            <a:alphaModFix/>
          </a:blip>
          <a:stretch>
            <a:fillRect/>
          </a:stretch>
        </p:blipFill>
        <p:spPr>
          <a:xfrm>
            <a:off x="1045250" y="1095050"/>
            <a:ext cx="2807739" cy="3743652"/>
          </a:xfrm>
          <a:prstGeom prst="rect">
            <a:avLst/>
          </a:prstGeom>
          <a:noFill/>
          <a:ln>
            <a:noFill/>
          </a:ln>
        </p:spPr>
      </p:pic>
      <p:sp>
        <p:nvSpPr>
          <p:cNvPr id="187" name="Google Shape;187;p24"/>
          <p:cNvSpPr txBox="1"/>
          <p:nvPr/>
        </p:nvSpPr>
        <p:spPr>
          <a:xfrm>
            <a:off x="3853000" y="3954075"/>
            <a:ext cx="2972700" cy="26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222222"/>
                </a:solidFill>
                <a:latin typeface="Lato"/>
                <a:ea typeface="Lato"/>
                <a:cs typeface="Lato"/>
                <a:sym typeface="Lato"/>
              </a:rPr>
              <a:t>Model of the adjustable strapping we planned to use to hold the device</a:t>
            </a:r>
            <a:endParaRPr sz="1500">
              <a:solidFill>
                <a:srgbClr val="222222"/>
              </a:solidFill>
              <a:latin typeface="Lato"/>
              <a:ea typeface="Lato"/>
              <a:cs typeface="Lato"/>
              <a:sym typeface="Lato"/>
            </a:endParaRPr>
          </a:p>
        </p:txBody>
      </p:sp>
      <p:sp>
        <p:nvSpPr>
          <p:cNvPr id="188" name="Google Shape;188;p24"/>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24-Scott</a:t>
            </a:r>
            <a:endParaRPr b="1" sz="1000">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25"/>
          <p:cNvSpPr txBox="1"/>
          <p:nvPr>
            <p:ph type="title"/>
          </p:nvPr>
        </p:nvSpPr>
        <p:spPr>
          <a:xfrm>
            <a:off x="565275" y="162025"/>
            <a:ext cx="8318100" cy="92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Using a Reference Heart Rate Monitor</a:t>
            </a:r>
            <a:endParaRPr b="1" sz="3000"/>
          </a:p>
        </p:txBody>
      </p:sp>
      <p:sp>
        <p:nvSpPr>
          <p:cNvPr id="194" name="Google Shape;194;p25"/>
          <p:cNvSpPr txBox="1"/>
          <p:nvPr>
            <p:ph idx="4294967295" type="body"/>
          </p:nvPr>
        </p:nvSpPr>
        <p:spPr>
          <a:xfrm>
            <a:off x="311700" y="1229875"/>
            <a:ext cx="40344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sz="1800">
                <a:solidFill>
                  <a:schemeClr val="lt1"/>
                </a:solidFill>
              </a:rPr>
              <a:t>BioPac</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Old fashioned heart rate monitor</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Weren’t able to run tests</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Student Health Center</a:t>
            </a:r>
            <a:endParaRPr sz="1800">
              <a:solidFill>
                <a:schemeClr val="lt1"/>
              </a:solidFill>
            </a:endParaRPr>
          </a:p>
          <a:p>
            <a:pPr indent="-349250" lvl="1" marL="914400" rtl="0" algn="l">
              <a:spcBef>
                <a:spcPts val="0"/>
              </a:spcBef>
              <a:spcAft>
                <a:spcPts val="0"/>
              </a:spcAft>
              <a:buClr>
                <a:srgbClr val="FFFFFF"/>
              </a:buClr>
              <a:buSzPts val="1900"/>
              <a:buChar char="○"/>
            </a:pPr>
            <a:r>
              <a:rPr lang="en" sz="1700">
                <a:solidFill>
                  <a:srgbClr val="FFFFFF"/>
                </a:solidFill>
              </a:rPr>
              <a:t>Cosette Scallon, MD</a:t>
            </a:r>
            <a:endParaRPr sz="1900">
              <a:solidFill>
                <a:srgbClr val="FFFFFF"/>
              </a:solidFill>
            </a:endParaRPr>
          </a:p>
          <a:p>
            <a:pPr indent="-336550" lvl="1" marL="914400" rtl="0" algn="l">
              <a:spcBef>
                <a:spcPts val="0"/>
              </a:spcBef>
              <a:spcAft>
                <a:spcPts val="0"/>
              </a:spcAft>
              <a:buClr>
                <a:schemeClr val="lt1"/>
              </a:buClr>
              <a:buSzPts val="1700"/>
              <a:buChar char="○"/>
            </a:pPr>
            <a:r>
              <a:rPr lang="en" sz="1700">
                <a:solidFill>
                  <a:schemeClr val="lt1"/>
                </a:solidFill>
              </a:rPr>
              <a:t>Helped us understand the important parts of a heartbeat wave</a:t>
            </a:r>
            <a:endParaRPr sz="1700">
              <a:solidFill>
                <a:schemeClr val="lt1"/>
              </a:solidFill>
            </a:endParaRPr>
          </a:p>
          <a:p>
            <a:pPr indent="-336550" lvl="1" marL="914400" rtl="0" algn="l">
              <a:spcBef>
                <a:spcPts val="0"/>
              </a:spcBef>
              <a:spcAft>
                <a:spcPts val="0"/>
              </a:spcAft>
              <a:buClr>
                <a:schemeClr val="lt1"/>
              </a:buClr>
              <a:buSzPts val="1700"/>
              <a:buChar char="○"/>
            </a:pPr>
            <a:r>
              <a:rPr lang="en" sz="1700">
                <a:solidFill>
                  <a:schemeClr val="lt1"/>
                </a:solidFill>
              </a:rPr>
              <a:t>Gave us a readout of Vincent’s heartbeat</a:t>
            </a:r>
            <a:endParaRPr sz="1700">
              <a:solidFill>
                <a:schemeClr val="lt1"/>
              </a:solidFill>
            </a:endParaRPr>
          </a:p>
          <a:p>
            <a:pPr indent="0" lvl="0" marL="0" rtl="0" algn="l">
              <a:spcBef>
                <a:spcPts val="1600"/>
              </a:spcBef>
              <a:spcAft>
                <a:spcPts val="1600"/>
              </a:spcAft>
              <a:buNone/>
            </a:pPr>
            <a:r>
              <a:t/>
            </a:r>
            <a:endParaRPr sz="1800">
              <a:solidFill>
                <a:schemeClr val="lt1"/>
              </a:solidFill>
            </a:endParaRPr>
          </a:p>
        </p:txBody>
      </p:sp>
      <p:pic>
        <p:nvPicPr>
          <p:cNvPr id="195" name="Google Shape;195;p25"/>
          <p:cNvPicPr preferRelativeResize="0"/>
          <p:nvPr/>
        </p:nvPicPr>
        <p:blipFill>
          <a:blip r:embed="rId3">
            <a:alphaModFix/>
          </a:blip>
          <a:stretch>
            <a:fillRect/>
          </a:stretch>
        </p:blipFill>
        <p:spPr>
          <a:xfrm>
            <a:off x="5389951" y="3342500"/>
            <a:ext cx="2073975" cy="1624200"/>
          </a:xfrm>
          <a:prstGeom prst="rect">
            <a:avLst/>
          </a:prstGeom>
          <a:noFill/>
          <a:ln>
            <a:noFill/>
          </a:ln>
        </p:spPr>
      </p:pic>
      <p:sp>
        <p:nvSpPr>
          <p:cNvPr id="196" name="Google Shape;196;p25"/>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24-Ruiyu</a:t>
            </a:r>
            <a:endParaRPr b="1" sz="1000">
              <a:solidFill>
                <a:schemeClr val="lt1"/>
              </a:solidFill>
              <a:latin typeface="Roboto"/>
              <a:ea typeface="Roboto"/>
              <a:cs typeface="Roboto"/>
              <a:sym typeface="Roboto"/>
            </a:endParaRPr>
          </a:p>
        </p:txBody>
      </p:sp>
      <p:pic>
        <p:nvPicPr>
          <p:cNvPr id="197" name="Google Shape;197;p25"/>
          <p:cNvPicPr preferRelativeResize="0"/>
          <p:nvPr/>
        </p:nvPicPr>
        <p:blipFill rotWithShape="1">
          <a:blip r:embed="rId4">
            <a:alphaModFix/>
          </a:blip>
          <a:srcRect b="16165" l="17464" r="17320" t="11048"/>
          <a:stretch/>
        </p:blipFill>
        <p:spPr>
          <a:xfrm>
            <a:off x="4572000" y="1001399"/>
            <a:ext cx="3453901" cy="2022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Results</a:t>
            </a:r>
            <a:endParaRPr/>
          </a:p>
        </p:txBody>
      </p:sp>
      <p:sp>
        <p:nvSpPr>
          <p:cNvPr id="203" name="Google Shape;203;p26"/>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24-Ruiyu</a:t>
            </a:r>
            <a:endParaRPr b="1" sz="1000">
              <a:solidFill>
                <a:schemeClr val="lt1"/>
              </a:solidFill>
              <a:latin typeface="Roboto"/>
              <a:ea typeface="Roboto"/>
              <a:cs typeface="Roboto"/>
              <a:sym typeface="Roboto"/>
            </a:endParaRPr>
          </a:p>
        </p:txBody>
      </p:sp>
      <p:pic>
        <p:nvPicPr>
          <p:cNvPr id="204" name="Google Shape;204;p26"/>
          <p:cNvPicPr preferRelativeResize="0"/>
          <p:nvPr/>
        </p:nvPicPr>
        <p:blipFill>
          <a:blip r:embed="rId3">
            <a:alphaModFix/>
          </a:blip>
          <a:stretch>
            <a:fillRect/>
          </a:stretch>
        </p:blipFill>
        <p:spPr>
          <a:xfrm rot="-5400000">
            <a:off x="5779662" y="579362"/>
            <a:ext cx="2614201" cy="3491075"/>
          </a:xfrm>
          <a:prstGeom prst="rect">
            <a:avLst/>
          </a:prstGeom>
          <a:noFill/>
          <a:ln>
            <a:noFill/>
          </a:ln>
        </p:spPr>
      </p:pic>
      <p:pic>
        <p:nvPicPr>
          <p:cNvPr id="205" name="Google Shape;205;p26"/>
          <p:cNvPicPr preferRelativeResize="0"/>
          <p:nvPr/>
        </p:nvPicPr>
        <p:blipFill>
          <a:blip r:embed="rId4">
            <a:alphaModFix/>
          </a:blip>
          <a:stretch>
            <a:fillRect/>
          </a:stretch>
        </p:blipFill>
        <p:spPr>
          <a:xfrm rot="-5400000">
            <a:off x="2107025" y="1723888"/>
            <a:ext cx="1114524" cy="4444674"/>
          </a:xfrm>
          <a:prstGeom prst="rect">
            <a:avLst/>
          </a:prstGeom>
          <a:noFill/>
          <a:ln>
            <a:noFill/>
          </a:ln>
        </p:spPr>
      </p:pic>
      <p:pic>
        <p:nvPicPr>
          <p:cNvPr id="206" name="Google Shape;206;p26"/>
          <p:cNvPicPr preferRelativeResize="0"/>
          <p:nvPr/>
        </p:nvPicPr>
        <p:blipFill>
          <a:blip r:embed="rId5">
            <a:alphaModFix/>
          </a:blip>
          <a:stretch>
            <a:fillRect/>
          </a:stretch>
        </p:blipFill>
        <p:spPr>
          <a:xfrm>
            <a:off x="840800" y="1128213"/>
            <a:ext cx="3646975" cy="20141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7"/>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Engineering Standards and Design Practices</a:t>
            </a:r>
            <a:endParaRPr/>
          </a:p>
        </p:txBody>
      </p:sp>
      <p:sp>
        <p:nvSpPr>
          <p:cNvPr id="212" name="Google Shape;212;p27"/>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000000"/>
              </a:buClr>
              <a:buSzPts val="1800"/>
              <a:buChar char="●"/>
            </a:pPr>
            <a:r>
              <a:rPr lang="en">
                <a:solidFill>
                  <a:srgbClr val="000000"/>
                </a:solidFill>
              </a:rPr>
              <a:t>IEEE Standards</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Circuit and Block Diagrams</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Agile practice &amp; values</a:t>
            </a:r>
            <a:br>
              <a:rPr lang="en">
                <a:solidFill>
                  <a:srgbClr val="000000"/>
                </a:solidFill>
              </a:rPr>
            </a:b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Commenting on Code</a:t>
            </a:r>
            <a:endParaRPr>
              <a:solidFill>
                <a:srgbClr val="000000"/>
              </a:solidFill>
            </a:endParaRPr>
          </a:p>
          <a:p>
            <a:pPr indent="0" lvl="0" marL="0" rtl="0" algn="l">
              <a:spcBef>
                <a:spcPts val="0"/>
              </a:spcBef>
              <a:spcAft>
                <a:spcPts val="1600"/>
              </a:spcAft>
              <a:buNone/>
            </a:pPr>
            <a:r>
              <a:t/>
            </a:r>
            <a:endParaRPr/>
          </a:p>
        </p:txBody>
      </p:sp>
      <p:sp>
        <p:nvSpPr>
          <p:cNvPr id="213" name="Google Shape;213;p27"/>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24-Peyton</a:t>
            </a:r>
            <a:endParaRPr b="1" sz="1000">
              <a:solidFill>
                <a:schemeClr val="lt1"/>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Switch Online Impacted Project</a:t>
            </a:r>
            <a:endParaRPr/>
          </a:p>
        </p:txBody>
      </p:sp>
      <p:sp>
        <p:nvSpPr>
          <p:cNvPr id="219" name="Google Shape;219;p28"/>
          <p:cNvSpPr txBox="1"/>
          <p:nvPr>
            <p:ph idx="1" type="body"/>
          </p:nvPr>
        </p:nvSpPr>
        <p:spPr>
          <a:xfrm>
            <a:off x="311700" y="1229875"/>
            <a:ext cx="46647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Unable to package the final prototype its final product form</a:t>
            </a:r>
            <a:endParaRPr/>
          </a:p>
          <a:p>
            <a:pPr indent="-342900" lvl="0" marL="457200" rtl="0" algn="l">
              <a:spcBef>
                <a:spcPts val="0"/>
              </a:spcBef>
              <a:spcAft>
                <a:spcPts val="0"/>
              </a:spcAft>
              <a:buSzPts val="1800"/>
              <a:buChar char="●"/>
            </a:pPr>
            <a:r>
              <a:rPr lang="en"/>
              <a:t>In person team meetings </a:t>
            </a:r>
            <a:r>
              <a:rPr lang="en"/>
              <a:t>couldn't</a:t>
            </a:r>
            <a:r>
              <a:rPr lang="en"/>
              <a:t> happen</a:t>
            </a:r>
            <a:endParaRPr/>
          </a:p>
          <a:p>
            <a:pPr indent="-342900" lvl="0" marL="457200" rtl="0" algn="l">
              <a:spcBef>
                <a:spcPts val="0"/>
              </a:spcBef>
              <a:spcAft>
                <a:spcPts val="0"/>
              </a:spcAft>
              <a:buSzPts val="1800"/>
              <a:buChar char="●"/>
            </a:pPr>
            <a:r>
              <a:rPr lang="en"/>
              <a:t>Unable to do as much physical testing due to loss of lab access and equipment</a:t>
            </a:r>
            <a:endParaRPr/>
          </a:p>
          <a:p>
            <a:pPr indent="-342900" lvl="0" marL="457200" rtl="0" algn="l">
              <a:spcBef>
                <a:spcPts val="0"/>
              </a:spcBef>
              <a:spcAft>
                <a:spcPts val="0"/>
              </a:spcAft>
              <a:buSzPts val="1800"/>
              <a:buChar char="●"/>
            </a:pPr>
            <a:r>
              <a:rPr lang="en"/>
              <a:t>We were unable to order/install some of the features we wanted</a:t>
            </a:r>
            <a:endParaRPr/>
          </a:p>
          <a:p>
            <a:pPr indent="0" lvl="0" marL="457200" rtl="0" algn="l">
              <a:spcBef>
                <a:spcPts val="1600"/>
              </a:spcBef>
              <a:spcAft>
                <a:spcPts val="1600"/>
              </a:spcAft>
              <a:buNone/>
            </a:pPr>
            <a:r>
              <a:t/>
            </a:r>
            <a:endParaRPr/>
          </a:p>
        </p:txBody>
      </p:sp>
      <p:pic>
        <p:nvPicPr>
          <p:cNvPr id="220" name="Google Shape;220;p28"/>
          <p:cNvPicPr preferRelativeResize="0"/>
          <p:nvPr/>
        </p:nvPicPr>
        <p:blipFill>
          <a:blip r:embed="rId3">
            <a:alphaModFix/>
          </a:blip>
          <a:stretch>
            <a:fillRect/>
          </a:stretch>
        </p:blipFill>
        <p:spPr>
          <a:xfrm>
            <a:off x="5160950" y="1229875"/>
            <a:ext cx="2972224" cy="2759225"/>
          </a:xfrm>
          <a:prstGeom prst="rect">
            <a:avLst/>
          </a:prstGeom>
          <a:noFill/>
          <a:ln>
            <a:noFill/>
          </a:ln>
        </p:spPr>
      </p:pic>
      <p:sp>
        <p:nvSpPr>
          <p:cNvPr id="221" name="Google Shape;221;p28"/>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24-Peyton</a:t>
            </a:r>
            <a:endParaRPr b="1" sz="1000">
              <a:solidFill>
                <a:schemeClr val="lt1"/>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29"/>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Demo Video</a:t>
            </a:r>
            <a:endParaRPr/>
          </a:p>
        </p:txBody>
      </p:sp>
      <p:sp>
        <p:nvSpPr>
          <p:cNvPr id="227" name="Google Shape;227;p29"/>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228" name="Google Shape;228;p29"/>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24-Andrew</a:t>
            </a:r>
            <a:endParaRPr b="1" sz="1000">
              <a:solidFill>
                <a:schemeClr val="lt1"/>
              </a:solidFill>
              <a:latin typeface="Roboto"/>
              <a:ea typeface="Roboto"/>
              <a:cs typeface="Roboto"/>
              <a:sym typeface="Roboto"/>
            </a:endParaRPr>
          </a:p>
        </p:txBody>
      </p:sp>
      <p:pic>
        <p:nvPicPr>
          <p:cNvPr id="229" name="Google Shape;229;p29" title="final 492.mp4">
            <a:hlinkClick r:id="rId3"/>
          </p:cNvPr>
          <p:cNvPicPr preferRelativeResize="0"/>
          <p:nvPr/>
        </p:nvPicPr>
        <p:blipFill>
          <a:blip r:embed="rId4">
            <a:alphaModFix/>
          </a:blip>
          <a:stretch>
            <a:fillRect/>
          </a:stretch>
        </p:blipFill>
        <p:spPr>
          <a:xfrm>
            <a:off x="2018125" y="1296575"/>
            <a:ext cx="4572000" cy="3429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30"/>
          <p:cNvSpPr txBox="1"/>
          <p:nvPr>
            <p:ph type="title"/>
          </p:nvPr>
        </p:nvSpPr>
        <p:spPr>
          <a:xfrm>
            <a:off x="2823750" y="375175"/>
            <a:ext cx="3496500" cy="91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t>Contributions</a:t>
            </a:r>
            <a:endParaRPr b="1" sz="3600"/>
          </a:p>
        </p:txBody>
      </p:sp>
      <p:sp>
        <p:nvSpPr>
          <p:cNvPr id="235" name="Google Shape;235;p30"/>
          <p:cNvSpPr txBox="1"/>
          <p:nvPr/>
        </p:nvSpPr>
        <p:spPr>
          <a:xfrm>
            <a:off x="6038025" y="2328425"/>
            <a:ext cx="2790600" cy="1798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B0080"/>
                </a:solidFill>
                <a:latin typeface="Lato"/>
                <a:ea typeface="Lato"/>
                <a:cs typeface="Lato"/>
                <a:sym typeface="Lato"/>
              </a:rPr>
              <a:t>Communications</a:t>
            </a:r>
            <a:endParaRPr sz="1800">
              <a:solidFill>
                <a:srgbClr val="0B0080"/>
              </a:solidFill>
              <a:latin typeface="Lato"/>
              <a:ea typeface="Lato"/>
              <a:cs typeface="Lato"/>
              <a:sym typeface="Lato"/>
            </a:endParaRPr>
          </a:p>
          <a:p>
            <a:pPr indent="-342900" lvl="0" marL="457200" rtl="0" algn="l">
              <a:lnSpc>
                <a:spcPct val="115000"/>
              </a:lnSpc>
              <a:spcBef>
                <a:spcPts val="1600"/>
              </a:spcBef>
              <a:spcAft>
                <a:spcPts val="0"/>
              </a:spcAft>
              <a:buClr>
                <a:srgbClr val="0B0080"/>
              </a:buClr>
              <a:buSzPts val="1800"/>
              <a:buFont typeface="Lato"/>
              <a:buChar char="●"/>
            </a:pPr>
            <a:r>
              <a:rPr lang="en" sz="1800">
                <a:solidFill>
                  <a:srgbClr val="0B0080"/>
                </a:solidFill>
                <a:latin typeface="Lato"/>
                <a:ea typeface="Lato"/>
                <a:cs typeface="Lato"/>
                <a:sym typeface="Lato"/>
              </a:rPr>
              <a:t>Sam Kimball</a:t>
            </a:r>
            <a:endParaRPr sz="1800">
              <a:solidFill>
                <a:srgbClr val="0B0080"/>
              </a:solidFill>
              <a:latin typeface="Lato"/>
              <a:ea typeface="Lato"/>
              <a:cs typeface="Lato"/>
              <a:sym typeface="Lato"/>
            </a:endParaRPr>
          </a:p>
          <a:p>
            <a:pPr indent="-342900" lvl="0" marL="457200" rtl="0" algn="l">
              <a:lnSpc>
                <a:spcPct val="115000"/>
              </a:lnSpc>
              <a:spcBef>
                <a:spcPts val="0"/>
              </a:spcBef>
              <a:spcAft>
                <a:spcPts val="0"/>
              </a:spcAft>
              <a:buClr>
                <a:srgbClr val="0B0080"/>
              </a:buClr>
              <a:buSzPts val="1800"/>
              <a:buFont typeface="Lato"/>
              <a:buChar char="●"/>
            </a:pPr>
            <a:r>
              <a:rPr lang="en" sz="1800">
                <a:solidFill>
                  <a:srgbClr val="0B0080"/>
                </a:solidFill>
                <a:latin typeface="Lato"/>
                <a:ea typeface="Lato"/>
                <a:cs typeface="Lato"/>
                <a:sym typeface="Lato"/>
              </a:rPr>
              <a:t>Vincent Lazzaro</a:t>
            </a:r>
            <a:endParaRPr sz="1800">
              <a:solidFill>
                <a:srgbClr val="0B0080"/>
              </a:solidFill>
              <a:latin typeface="Lato"/>
              <a:ea typeface="Lato"/>
              <a:cs typeface="Lato"/>
              <a:sym typeface="Lato"/>
            </a:endParaRPr>
          </a:p>
        </p:txBody>
      </p:sp>
      <p:sp>
        <p:nvSpPr>
          <p:cNvPr id="236" name="Google Shape;236;p30"/>
          <p:cNvSpPr txBox="1"/>
          <p:nvPr/>
        </p:nvSpPr>
        <p:spPr>
          <a:xfrm>
            <a:off x="3503900" y="1740450"/>
            <a:ext cx="2790600" cy="166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0B0080"/>
                </a:solidFill>
                <a:latin typeface="Lato"/>
                <a:ea typeface="Lato"/>
                <a:cs typeface="Lato"/>
                <a:sym typeface="Lato"/>
              </a:rPr>
              <a:t>Hardware</a:t>
            </a:r>
            <a:endParaRPr sz="1800">
              <a:solidFill>
                <a:srgbClr val="0B0080"/>
              </a:solidFill>
              <a:latin typeface="Lato"/>
              <a:ea typeface="Lato"/>
              <a:cs typeface="Lato"/>
              <a:sym typeface="Lato"/>
            </a:endParaRPr>
          </a:p>
          <a:p>
            <a:pPr indent="-342900" lvl="0" marL="457200" rtl="0" algn="l">
              <a:lnSpc>
                <a:spcPct val="115000"/>
              </a:lnSpc>
              <a:spcBef>
                <a:spcPts val="1600"/>
              </a:spcBef>
              <a:spcAft>
                <a:spcPts val="0"/>
              </a:spcAft>
              <a:buClr>
                <a:srgbClr val="0B0080"/>
              </a:buClr>
              <a:buSzPts val="1800"/>
              <a:buFont typeface="Lato"/>
              <a:buChar char="●"/>
            </a:pPr>
            <a:r>
              <a:rPr lang="en" sz="1800">
                <a:solidFill>
                  <a:srgbClr val="0B0080"/>
                </a:solidFill>
                <a:latin typeface="Lato"/>
                <a:ea typeface="Lato"/>
                <a:cs typeface="Lato"/>
                <a:sym typeface="Lato"/>
              </a:rPr>
              <a:t>Ruiyu Sun</a:t>
            </a:r>
            <a:endParaRPr sz="1800">
              <a:solidFill>
                <a:srgbClr val="0B0080"/>
              </a:solidFill>
              <a:latin typeface="Lato"/>
              <a:ea typeface="Lato"/>
              <a:cs typeface="Lato"/>
              <a:sym typeface="Lato"/>
            </a:endParaRPr>
          </a:p>
          <a:p>
            <a:pPr indent="-342900" lvl="0" marL="457200" rtl="0" algn="l">
              <a:lnSpc>
                <a:spcPct val="115000"/>
              </a:lnSpc>
              <a:spcBef>
                <a:spcPts val="0"/>
              </a:spcBef>
              <a:spcAft>
                <a:spcPts val="0"/>
              </a:spcAft>
              <a:buClr>
                <a:srgbClr val="0B0080"/>
              </a:buClr>
              <a:buSzPts val="1800"/>
              <a:buFont typeface="Lato"/>
              <a:buChar char="●"/>
            </a:pPr>
            <a:r>
              <a:rPr lang="en" sz="1800">
                <a:solidFill>
                  <a:srgbClr val="0B0080"/>
                </a:solidFill>
                <a:latin typeface="Lato"/>
                <a:ea typeface="Lato"/>
                <a:cs typeface="Lato"/>
                <a:sym typeface="Lato"/>
              </a:rPr>
              <a:t>Scott Beard</a:t>
            </a:r>
            <a:endParaRPr sz="1800">
              <a:solidFill>
                <a:srgbClr val="0B0080"/>
              </a:solidFill>
              <a:latin typeface="Lato"/>
              <a:ea typeface="Lato"/>
              <a:cs typeface="Lato"/>
              <a:sym typeface="Lato"/>
            </a:endParaRPr>
          </a:p>
        </p:txBody>
      </p:sp>
      <p:sp>
        <p:nvSpPr>
          <p:cNvPr id="237" name="Google Shape;237;p30"/>
          <p:cNvSpPr txBox="1"/>
          <p:nvPr/>
        </p:nvSpPr>
        <p:spPr>
          <a:xfrm>
            <a:off x="713300" y="1289275"/>
            <a:ext cx="2790600" cy="166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Lato"/>
                <a:ea typeface="Lato"/>
                <a:cs typeface="Lato"/>
                <a:sym typeface="Lato"/>
              </a:rPr>
              <a:t>Software</a:t>
            </a:r>
            <a:endParaRPr sz="1800">
              <a:solidFill>
                <a:schemeClr val="dk1"/>
              </a:solidFill>
              <a:latin typeface="Lato"/>
              <a:ea typeface="Lato"/>
              <a:cs typeface="Lato"/>
              <a:sym typeface="Lato"/>
            </a:endParaRPr>
          </a:p>
          <a:p>
            <a:pPr indent="-342900" lvl="0" marL="457200" rtl="0" algn="l">
              <a:lnSpc>
                <a:spcPct val="115000"/>
              </a:lnSpc>
              <a:spcBef>
                <a:spcPts val="1600"/>
              </a:spcBef>
              <a:spcAft>
                <a:spcPts val="0"/>
              </a:spcAft>
              <a:buClr>
                <a:schemeClr val="dk1"/>
              </a:buClr>
              <a:buSzPts val="1800"/>
              <a:buFont typeface="Lato"/>
              <a:buChar char="●"/>
            </a:pPr>
            <a:r>
              <a:rPr lang="en" sz="1800">
                <a:solidFill>
                  <a:schemeClr val="dk1"/>
                </a:solidFill>
                <a:latin typeface="Lato"/>
                <a:ea typeface="Lato"/>
                <a:cs typeface="Lato"/>
                <a:sym typeface="Lato"/>
              </a:rPr>
              <a:t>Andrew O’Brien</a:t>
            </a:r>
            <a:endParaRPr sz="1800">
              <a:solidFill>
                <a:schemeClr val="dk1"/>
              </a:solidFill>
              <a:latin typeface="Lato"/>
              <a:ea typeface="Lato"/>
              <a:cs typeface="Lato"/>
              <a:sym typeface="Lato"/>
            </a:endParaRPr>
          </a:p>
          <a:p>
            <a:pPr indent="-342900" lvl="0" marL="457200" rtl="0" algn="l">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Peyton Sher</a:t>
            </a:r>
            <a:endParaRPr sz="1800">
              <a:solidFill>
                <a:schemeClr val="dk1"/>
              </a:solidFill>
              <a:latin typeface="Lato"/>
              <a:ea typeface="Lato"/>
              <a:cs typeface="Lato"/>
              <a:sym typeface="Lato"/>
            </a:endParaRPr>
          </a:p>
        </p:txBody>
      </p:sp>
      <p:sp>
        <p:nvSpPr>
          <p:cNvPr id="238" name="Google Shape;238;p30"/>
          <p:cNvSpPr txBox="1"/>
          <p:nvPr/>
        </p:nvSpPr>
        <p:spPr>
          <a:xfrm>
            <a:off x="713300" y="3059750"/>
            <a:ext cx="2790600" cy="166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Lato"/>
                <a:ea typeface="Lato"/>
                <a:cs typeface="Lato"/>
                <a:sym typeface="Lato"/>
              </a:rPr>
              <a:t>Client/Adviser</a:t>
            </a:r>
            <a:endParaRPr sz="1800">
              <a:solidFill>
                <a:schemeClr val="dk1"/>
              </a:solidFill>
              <a:latin typeface="Lato"/>
              <a:ea typeface="Lato"/>
              <a:cs typeface="Lato"/>
              <a:sym typeface="Lato"/>
            </a:endParaRPr>
          </a:p>
          <a:p>
            <a:pPr indent="-342900" lvl="0" marL="457200" rtl="0" algn="l">
              <a:spcBef>
                <a:spcPts val="1600"/>
              </a:spcBef>
              <a:spcAft>
                <a:spcPts val="0"/>
              </a:spcAft>
              <a:buClr>
                <a:srgbClr val="0B0080"/>
              </a:buClr>
              <a:buSzPts val="1800"/>
              <a:buFont typeface="Lato"/>
              <a:buChar char="●"/>
            </a:pPr>
            <a:r>
              <a:rPr lang="en" sz="1800">
                <a:solidFill>
                  <a:srgbClr val="0B0080"/>
                </a:solidFill>
                <a:latin typeface="Lato"/>
                <a:ea typeface="Lato"/>
                <a:cs typeface="Lato"/>
                <a:sym typeface="Lato"/>
              </a:rPr>
              <a:t>Dr. Cheng Huang</a:t>
            </a:r>
            <a:endParaRPr sz="1800">
              <a:solidFill>
                <a:srgbClr val="0B0080"/>
              </a:solidFill>
              <a:latin typeface="Lato"/>
              <a:ea typeface="Lato"/>
              <a:cs typeface="Lato"/>
              <a:sym typeface="Lato"/>
            </a:endParaRPr>
          </a:p>
          <a:p>
            <a:pPr indent="0" lvl="0" marL="457200" rtl="0" algn="l">
              <a:lnSpc>
                <a:spcPct val="115000"/>
              </a:lnSpc>
              <a:spcBef>
                <a:spcPts val="0"/>
              </a:spcBef>
              <a:spcAft>
                <a:spcPts val="1600"/>
              </a:spcAft>
              <a:buNone/>
            </a:pPr>
            <a:r>
              <a:t/>
            </a:r>
            <a:endParaRPr sz="1800">
              <a:solidFill>
                <a:schemeClr val="dk1"/>
              </a:solidFill>
              <a:latin typeface="Lato"/>
              <a:ea typeface="Lato"/>
              <a:cs typeface="Lato"/>
              <a:sym typeface="Lato"/>
            </a:endParaRPr>
          </a:p>
        </p:txBody>
      </p:sp>
      <p:sp>
        <p:nvSpPr>
          <p:cNvPr id="239" name="Google Shape;239;p30"/>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24-Andrew</a:t>
            </a:r>
            <a:endParaRPr b="1" sz="1000">
              <a:solidFill>
                <a:schemeClr val="lt1"/>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1"/>
          <p:cNvSpPr txBox="1"/>
          <p:nvPr>
            <p:ph type="title"/>
          </p:nvPr>
        </p:nvSpPr>
        <p:spPr>
          <a:xfrm>
            <a:off x="626900" y="720800"/>
            <a:ext cx="4587000" cy="1109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245" name="Google Shape;245;p31"/>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t>
            </a:r>
            <a:endParaRPr b="1" sz="1000">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4"/>
          <p:cNvSpPr txBox="1"/>
          <p:nvPr>
            <p:ph type="title"/>
          </p:nvPr>
        </p:nvSpPr>
        <p:spPr>
          <a:xfrm>
            <a:off x="1052550" y="398900"/>
            <a:ext cx="7038900" cy="69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Project Vision</a:t>
            </a:r>
            <a:endParaRPr b="1" sz="3000"/>
          </a:p>
        </p:txBody>
      </p:sp>
      <p:sp>
        <p:nvSpPr>
          <p:cNvPr id="95" name="Google Shape;95;p14"/>
          <p:cNvSpPr txBox="1"/>
          <p:nvPr>
            <p:ph idx="1" type="body"/>
          </p:nvPr>
        </p:nvSpPr>
        <p:spPr>
          <a:xfrm>
            <a:off x="1052550" y="1091900"/>
            <a:ext cx="7038900" cy="1004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Our team spent the last two semesters building a compact, energy efficient, and user friendly heart rate monitor. This monitor was to be smaller than the typical heart rate monitor to allow the user to wear it in </a:t>
            </a:r>
            <a:r>
              <a:rPr lang="en" sz="1400"/>
              <a:t>their</a:t>
            </a:r>
            <a:r>
              <a:rPr lang="en" sz="1400"/>
              <a:t> normal daily lives.</a:t>
            </a:r>
            <a:endParaRPr sz="1400"/>
          </a:p>
        </p:txBody>
      </p:sp>
      <p:pic>
        <p:nvPicPr>
          <p:cNvPr id="96" name="Google Shape;96;p14"/>
          <p:cNvPicPr preferRelativeResize="0"/>
          <p:nvPr/>
        </p:nvPicPr>
        <p:blipFill>
          <a:blip r:embed="rId3">
            <a:alphaModFix/>
          </a:blip>
          <a:stretch>
            <a:fillRect/>
          </a:stretch>
        </p:blipFill>
        <p:spPr>
          <a:xfrm>
            <a:off x="1052550" y="2294650"/>
            <a:ext cx="3022733" cy="2267050"/>
          </a:xfrm>
          <a:prstGeom prst="rect">
            <a:avLst/>
          </a:prstGeom>
          <a:noFill/>
          <a:ln>
            <a:noFill/>
          </a:ln>
        </p:spPr>
      </p:pic>
      <p:pic>
        <p:nvPicPr>
          <p:cNvPr id="97" name="Google Shape;97;p14"/>
          <p:cNvPicPr preferRelativeResize="0"/>
          <p:nvPr/>
        </p:nvPicPr>
        <p:blipFill>
          <a:blip r:embed="rId4">
            <a:alphaModFix/>
          </a:blip>
          <a:stretch>
            <a:fillRect/>
          </a:stretch>
        </p:blipFill>
        <p:spPr>
          <a:xfrm>
            <a:off x="4668358" y="2294650"/>
            <a:ext cx="1700289" cy="2267052"/>
          </a:xfrm>
          <a:prstGeom prst="rect">
            <a:avLst/>
          </a:prstGeom>
          <a:noFill/>
          <a:ln>
            <a:noFill/>
          </a:ln>
        </p:spPr>
      </p:pic>
      <p:sp>
        <p:nvSpPr>
          <p:cNvPr id="98" name="Google Shape;98;p14"/>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24-Sam</a:t>
            </a:r>
            <a:endParaRPr b="1" sz="1000">
              <a:solidFill>
                <a:schemeClr val="lt1"/>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5"/>
          <p:cNvSpPr txBox="1"/>
          <p:nvPr>
            <p:ph type="title"/>
          </p:nvPr>
        </p:nvSpPr>
        <p:spPr>
          <a:xfrm>
            <a:off x="586725" y="392475"/>
            <a:ext cx="70389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Concept</a:t>
            </a:r>
            <a:r>
              <a:rPr b="1" lang="en"/>
              <a:t> </a:t>
            </a:r>
            <a:r>
              <a:rPr b="1" lang="en" sz="3000"/>
              <a:t>Sketch</a:t>
            </a:r>
            <a:endParaRPr b="1" sz="3000"/>
          </a:p>
        </p:txBody>
      </p:sp>
      <p:pic>
        <p:nvPicPr>
          <p:cNvPr id="104" name="Google Shape;104;p15"/>
          <p:cNvPicPr preferRelativeResize="0"/>
          <p:nvPr/>
        </p:nvPicPr>
        <p:blipFill>
          <a:blip r:embed="rId3">
            <a:alphaModFix/>
          </a:blip>
          <a:stretch>
            <a:fillRect/>
          </a:stretch>
        </p:blipFill>
        <p:spPr>
          <a:xfrm>
            <a:off x="4843025" y="593800"/>
            <a:ext cx="3866700" cy="3248901"/>
          </a:xfrm>
          <a:prstGeom prst="rect">
            <a:avLst/>
          </a:prstGeom>
          <a:noFill/>
          <a:ln>
            <a:noFill/>
          </a:ln>
        </p:spPr>
      </p:pic>
      <p:pic>
        <p:nvPicPr>
          <p:cNvPr id="105" name="Google Shape;105;p15"/>
          <p:cNvPicPr preferRelativeResize="0"/>
          <p:nvPr/>
        </p:nvPicPr>
        <p:blipFill>
          <a:blip r:embed="rId4">
            <a:alphaModFix/>
          </a:blip>
          <a:stretch>
            <a:fillRect/>
          </a:stretch>
        </p:blipFill>
        <p:spPr>
          <a:xfrm>
            <a:off x="586725" y="1300802"/>
            <a:ext cx="3866698" cy="2541900"/>
          </a:xfrm>
          <a:prstGeom prst="rect">
            <a:avLst/>
          </a:prstGeom>
          <a:noFill/>
          <a:ln>
            <a:noFill/>
          </a:ln>
        </p:spPr>
      </p:pic>
      <p:sp>
        <p:nvSpPr>
          <p:cNvPr id="106" name="Google Shape;106;p15"/>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24-Andrew</a:t>
            </a:r>
            <a:endParaRPr b="1" sz="1000">
              <a:solidFill>
                <a:schemeClr val="lt1"/>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6"/>
          <p:cNvSpPr txBox="1"/>
          <p:nvPr>
            <p:ph type="title"/>
          </p:nvPr>
        </p:nvSpPr>
        <p:spPr>
          <a:xfrm>
            <a:off x="490250" y="526350"/>
            <a:ext cx="5618700" cy="59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t>Design R</a:t>
            </a:r>
            <a:r>
              <a:rPr b="1" lang="en" sz="3000"/>
              <a:t>equirements</a:t>
            </a:r>
            <a:endParaRPr b="1" sz="3000"/>
          </a:p>
        </p:txBody>
      </p:sp>
      <p:sp>
        <p:nvSpPr>
          <p:cNvPr id="112" name="Google Shape;112;p16"/>
          <p:cNvSpPr txBox="1"/>
          <p:nvPr>
            <p:ph idx="4294967295" type="body"/>
          </p:nvPr>
        </p:nvSpPr>
        <p:spPr>
          <a:xfrm>
            <a:off x="4922525" y="1307850"/>
            <a:ext cx="3124800" cy="2911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sz="1800">
                <a:solidFill>
                  <a:schemeClr val="lt1"/>
                </a:solidFill>
              </a:rPr>
              <a:t>Wearability </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Size</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Comfort</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Accessories</a:t>
            </a:r>
            <a:endParaRPr sz="1800">
              <a:solidFill>
                <a:schemeClr val="lt1"/>
              </a:solidFill>
            </a:endParaRPr>
          </a:p>
          <a:p>
            <a:pPr indent="-342900" lvl="0" marL="457200" rtl="0" algn="l">
              <a:spcBef>
                <a:spcPts val="1000"/>
              </a:spcBef>
              <a:spcAft>
                <a:spcPts val="0"/>
              </a:spcAft>
              <a:buClr>
                <a:schemeClr val="lt1"/>
              </a:buClr>
              <a:buSzPts val="1800"/>
              <a:buChar char="●"/>
            </a:pPr>
            <a:r>
              <a:rPr lang="en" sz="1800">
                <a:solidFill>
                  <a:schemeClr val="lt1"/>
                </a:solidFill>
              </a:rPr>
              <a:t>Memory</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Android Device</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App </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Usability</a:t>
            </a:r>
            <a:endParaRPr sz="1800">
              <a:solidFill>
                <a:schemeClr val="lt1"/>
              </a:solidFill>
            </a:endParaRPr>
          </a:p>
          <a:p>
            <a:pPr indent="-342900" lvl="1" marL="914400" rtl="0" algn="l">
              <a:lnSpc>
                <a:spcPct val="200000"/>
              </a:lnSpc>
              <a:spcBef>
                <a:spcPts val="0"/>
              </a:spcBef>
              <a:spcAft>
                <a:spcPts val="0"/>
              </a:spcAft>
              <a:buClr>
                <a:schemeClr val="lt1"/>
              </a:buClr>
              <a:buSzPts val="1800"/>
              <a:buChar char="○"/>
            </a:pPr>
            <a:r>
              <a:rPr lang="en" sz="1800">
                <a:solidFill>
                  <a:schemeClr val="lt1"/>
                </a:solidFill>
              </a:rPr>
              <a:t>User interface</a:t>
            </a:r>
            <a:endParaRPr sz="1800">
              <a:solidFill>
                <a:schemeClr val="lt1"/>
              </a:solidFill>
            </a:endParaRPr>
          </a:p>
        </p:txBody>
      </p:sp>
      <p:sp>
        <p:nvSpPr>
          <p:cNvPr id="113" name="Google Shape;113;p16"/>
          <p:cNvSpPr txBox="1"/>
          <p:nvPr>
            <p:ph idx="4294967295" type="body"/>
          </p:nvPr>
        </p:nvSpPr>
        <p:spPr>
          <a:xfrm>
            <a:off x="467325" y="1254275"/>
            <a:ext cx="4326600" cy="3225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sz="1800">
                <a:solidFill>
                  <a:schemeClr val="lt1"/>
                </a:solidFill>
              </a:rPr>
              <a:t>Measurements</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Continuous</a:t>
            </a:r>
            <a:endParaRPr sz="1800">
              <a:solidFill>
                <a:schemeClr val="lt1"/>
              </a:solidFill>
            </a:endParaRPr>
          </a:p>
          <a:p>
            <a:pPr indent="-342900" lvl="1" marL="914400" rtl="0" algn="l">
              <a:lnSpc>
                <a:spcPct val="200000"/>
              </a:lnSpc>
              <a:spcBef>
                <a:spcPts val="0"/>
              </a:spcBef>
              <a:spcAft>
                <a:spcPts val="0"/>
              </a:spcAft>
              <a:buClr>
                <a:schemeClr val="lt1"/>
              </a:buClr>
              <a:buSzPts val="1800"/>
              <a:buChar char="○"/>
            </a:pPr>
            <a:r>
              <a:rPr lang="en" sz="1800">
                <a:solidFill>
                  <a:schemeClr val="lt1"/>
                </a:solidFill>
              </a:rPr>
              <a:t>Quality</a:t>
            </a:r>
            <a:endParaRPr sz="1800">
              <a:solidFill>
                <a:schemeClr val="lt1"/>
              </a:solidFill>
            </a:endParaRPr>
          </a:p>
          <a:p>
            <a:pPr indent="-342900" lvl="0" marL="457200" rtl="0" algn="l">
              <a:lnSpc>
                <a:spcPct val="115000"/>
              </a:lnSpc>
              <a:spcBef>
                <a:spcPts val="0"/>
              </a:spcBef>
              <a:spcAft>
                <a:spcPts val="0"/>
              </a:spcAft>
              <a:buClr>
                <a:schemeClr val="lt1"/>
              </a:buClr>
              <a:buSzPts val="1800"/>
              <a:buChar char="●"/>
            </a:pPr>
            <a:r>
              <a:rPr lang="en" sz="1800">
                <a:solidFill>
                  <a:schemeClr val="lt1"/>
                </a:solidFill>
              </a:rPr>
              <a:t>ECG display</a:t>
            </a:r>
            <a:endParaRPr sz="1800">
              <a:solidFill>
                <a:schemeClr val="lt1"/>
              </a:solidFill>
            </a:endParaRPr>
          </a:p>
          <a:p>
            <a:pPr indent="-342900" lvl="1" marL="914400" rtl="0" algn="l">
              <a:lnSpc>
                <a:spcPct val="115000"/>
              </a:lnSpc>
              <a:spcBef>
                <a:spcPts val="0"/>
              </a:spcBef>
              <a:spcAft>
                <a:spcPts val="0"/>
              </a:spcAft>
              <a:buClr>
                <a:schemeClr val="lt1"/>
              </a:buClr>
              <a:buSzPts val="1800"/>
              <a:buChar char="○"/>
            </a:pPr>
            <a:r>
              <a:rPr lang="en" sz="1800">
                <a:solidFill>
                  <a:schemeClr val="lt1"/>
                </a:solidFill>
              </a:rPr>
              <a:t>Send data via Bluetooth</a:t>
            </a:r>
            <a:endParaRPr sz="1800">
              <a:solidFill>
                <a:schemeClr val="lt1"/>
              </a:solidFill>
            </a:endParaRPr>
          </a:p>
          <a:p>
            <a:pPr indent="-342900" lvl="1" marL="914400" rtl="0" algn="l">
              <a:lnSpc>
                <a:spcPct val="200000"/>
              </a:lnSpc>
              <a:spcBef>
                <a:spcPts val="0"/>
              </a:spcBef>
              <a:spcAft>
                <a:spcPts val="0"/>
              </a:spcAft>
              <a:buClr>
                <a:schemeClr val="lt1"/>
              </a:buClr>
              <a:buSzPts val="1800"/>
              <a:buChar char="○"/>
            </a:pPr>
            <a:r>
              <a:rPr lang="en" sz="1800">
                <a:solidFill>
                  <a:schemeClr val="lt1"/>
                </a:solidFill>
              </a:rPr>
              <a:t>View on smartphone (Android)</a:t>
            </a:r>
            <a:endParaRPr sz="1800">
              <a:solidFill>
                <a:schemeClr val="lt1"/>
              </a:solidFill>
            </a:endParaRPr>
          </a:p>
          <a:p>
            <a:pPr indent="-342900" lvl="0" marL="457200" rtl="0" algn="l">
              <a:spcBef>
                <a:spcPts val="0"/>
              </a:spcBef>
              <a:spcAft>
                <a:spcPts val="0"/>
              </a:spcAft>
              <a:buClr>
                <a:schemeClr val="lt1"/>
              </a:buClr>
              <a:buSzPts val="1800"/>
              <a:buChar char="●"/>
            </a:pPr>
            <a:r>
              <a:rPr lang="en" sz="1800">
                <a:solidFill>
                  <a:schemeClr val="lt1"/>
                </a:solidFill>
              </a:rPr>
              <a:t>Runtime</a:t>
            </a:r>
            <a:endParaRPr sz="1800">
              <a:solidFill>
                <a:schemeClr val="lt1"/>
              </a:solidFill>
            </a:endParaRPr>
          </a:p>
          <a:p>
            <a:pPr indent="-342900" lvl="1" marL="914400" rtl="0" algn="l">
              <a:spcBef>
                <a:spcPts val="0"/>
              </a:spcBef>
              <a:spcAft>
                <a:spcPts val="0"/>
              </a:spcAft>
              <a:buClr>
                <a:schemeClr val="lt1"/>
              </a:buClr>
              <a:buSzPts val="1800"/>
              <a:buChar char="○"/>
            </a:pPr>
            <a:r>
              <a:rPr lang="en" sz="1800">
                <a:solidFill>
                  <a:schemeClr val="lt1"/>
                </a:solidFill>
              </a:rPr>
              <a:t>48+ hour battery life</a:t>
            </a:r>
            <a:endParaRPr sz="1800">
              <a:solidFill>
                <a:schemeClr val="lt1"/>
              </a:solidFill>
            </a:endParaRPr>
          </a:p>
          <a:p>
            <a:pPr indent="0" lvl="0" marL="1371600" rtl="0" algn="l">
              <a:spcBef>
                <a:spcPts val="1600"/>
              </a:spcBef>
              <a:spcAft>
                <a:spcPts val="1600"/>
              </a:spcAft>
              <a:buNone/>
            </a:pPr>
            <a:r>
              <a:rPr lang="en" sz="1800">
                <a:solidFill>
                  <a:schemeClr val="lt1"/>
                </a:solidFill>
              </a:rPr>
              <a:t>					</a:t>
            </a:r>
            <a:r>
              <a:rPr i="1" lang="en" sz="1050">
                <a:solidFill>
                  <a:schemeClr val="lt1"/>
                </a:solidFill>
                <a:highlight>
                  <a:srgbClr val="FFFFFF"/>
                </a:highlight>
                <a:latin typeface="Helvetica Neue"/>
                <a:ea typeface="Helvetica Neue"/>
                <a:cs typeface="Helvetica Neue"/>
                <a:sym typeface="Helvetica Neue"/>
              </a:rPr>
              <a:t>					</a:t>
            </a:r>
            <a:endParaRPr sz="1100">
              <a:solidFill>
                <a:schemeClr val="lt1"/>
              </a:solidFill>
            </a:endParaRPr>
          </a:p>
        </p:txBody>
      </p:sp>
      <p:sp>
        <p:nvSpPr>
          <p:cNvPr id="114" name="Google Shape;114;p16"/>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24-Peyton</a:t>
            </a:r>
            <a:endParaRPr b="1" sz="1000">
              <a:solidFill>
                <a:schemeClr val="lt1"/>
              </a:solidFill>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911725" y="386475"/>
            <a:ext cx="4732200" cy="68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Technical Requirements</a:t>
            </a:r>
            <a:endParaRPr b="1" sz="3000"/>
          </a:p>
        </p:txBody>
      </p:sp>
      <p:sp>
        <p:nvSpPr>
          <p:cNvPr id="120" name="Google Shape;120;p17"/>
          <p:cNvSpPr txBox="1"/>
          <p:nvPr>
            <p:ph idx="1" type="body"/>
          </p:nvPr>
        </p:nvSpPr>
        <p:spPr>
          <a:xfrm>
            <a:off x="911725" y="1145225"/>
            <a:ext cx="4081800" cy="3330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Bluetooth connectivity</a:t>
            </a:r>
            <a:br>
              <a:rPr lang="en" sz="1800"/>
            </a:br>
            <a:r>
              <a:rPr lang="en" sz="1800"/>
              <a:t> </a:t>
            </a:r>
            <a:endParaRPr sz="1800"/>
          </a:p>
          <a:p>
            <a:pPr indent="-342900" lvl="0" marL="457200" rtl="0" algn="l">
              <a:spcBef>
                <a:spcPts val="0"/>
              </a:spcBef>
              <a:spcAft>
                <a:spcPts val="0"/>
              </a:spcAft>
              <a:buSzPts val="1800"/>
              <a:buChar char="●"/>
            </a:pPr>
            <a:r>
              <a:rPr lang="en" sz="1800"/>
              <a:t>Low power usage</a:t>
            </a:r>
            <a:endParaRPr sz="1800"/>
          </a:p>
          <a:p>
            <a:pPr indent="-342900" lvl="1" marL="914400" rtl="0" algn="l">
              <a:spcBef>
                <a:spcPts val="0"/>
              </a:spcBef>
              <a:spcAft>
                <a:spcPts val="0"/>
              </a:spcAft>
              <a:buSzPts val="1800"/>
              <a:buChar char="○"/>
            </a:pPr>
            <a:r>
              <a:rPr lang="en" sz="1800"/>
              <a:t>Minimum operating voltages</a:t>
            </a:r>
            <a:br>
              <a:rPr lang="en" sz="1800"/>
            </a:br>
            <a:endParaRPr sz="1800"/>
          </a:p>
          <a:p>
            <a:pPr indent="-342900" lvl="0" marL="457200" rtl="0" algn="l">
              <a:spcBef>
                <a:spcPts val="0"/>
              </a:spcBef>
              <a:spcAft>
                <a:spcPts val="0"/>
              </a:spcAft>
              <a:buSzPts val="1800"/>
              <a:buChar char="●"/>
            </a:pPr>
            <a:r>
              <a:rPr lang="en" sz="1800"/>
              <a:t>Minimum Sizing</a:t>
            </a:r>
            <a:endParaRPr sz="1800"/>
          </a:p>
          <a:p>
            <a:pPr indent="-342900" lvl="1" marL="914400" rtl="0" algn="l">
              <a:spcBef>
                <a:spcPts val="0"/>
              </a:spcBef>
              <a:spcAft>
                <a:spcPts val="0"/>
              </a:spcAft>
              <a:buSzPts val="1800"/>
              <a:buChar char="○"/>
            </a:pPr>
            <a:r>
              <a:rPr lang="en" sz="1800"/>
              <a:t>50 mm x 70 mm</a:t>
            </a:r>
            <a:br>
              <a:rPr lang="en" sz="1800"/>
            </a:br>
            <a:endParaRPr sz="1800"/>
          </a:p>
          <a:p>
            <a:pPr indent="-342900" lvl="0" marL="457200" rtl="0" algn="l">
              <a:spcBef>
                <a:spcPts val="0"/>
              </a:spcBef>
              <a:spcAft>
                <a:spcPts val="0"/>
              </a:spcAft>
              <a:buSzPts val="1800"/>
              <a:buChar char="●"/>
            </a:pPr>
            <a:r>
              <a:rPr lang="en" sz="1800"/>
              <a:t>Adequate sampling</a:t>
            </a:r>
            <a:br>
              <a:rPr lang="en" sz="1800"/>
            </a:br>
            <a:endParaRPr sz="1800"/>
          </a:p>
          <a:p>
            <a:pPr indent="-342900" lvl="0" marL="457200" rtl="0" algn="l">
              <a:spcBef>
                <a:spcPts val="0"/>
              </a:spcBef>
              <a:spcAft>
                <a:spcPts val="0"/>
              </a:spcAft>
              <a:buSzPts val="1800"/>
              <a:buChar char="●"/>
            </a:pPr>
            <a:r>
              <a:rPr lang="en" sz="1800"/>
              <a:t>Rechargable</a:t>
            </a:r>
            <a:endParaRPr sz="1800"/>
          </a:p>
        </p:txBody>
      </p:sp>
      <p:sp>
        <p:nvSpPr>
          <p:cNvPr id="121" name="Google Shape;121;p17"/>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24-Scott</a:t>
            </a:r>
            <a:endParaRPr b="1" sz="1000">
              <a:solidFill>
                <a:schemeClr val="lt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18"/>
          <p:cNvSpPr txBox="1"/>
          <p:nvPr>
            <p:ph type="title"/>
          </p:nvPr>
        </p:nvSpPr>
        <p:spPr>
          <a:xfrm>
            <a:off x="311700" y="410000"/>
            <a:ext cx="8520600" cy="60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Operating Environment</a:t>
            </a:r>
            <a:endParaRPr/>
          </a:p>
        </p:txBody>
      </p:sp>
      <p:sp>
        <p:nvSpPr>
          <p:cNvPr id="127" name="Google Shape;127;p18"/>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Connected to the body</a:t>
            </a:r>
            <a:br>
              <a:rPr lang="en"/>
            </a:br>
            <a:endParaRPr/>
          </a:p>
          <a:p>
            <a:pPr indent="-342900" lvl="0" marL="457200" rtl="0" algn="l">
              <a:spcBef>
                <a:spcPts val="0"/>
              </a:spcBef>
              <a:spcAft>
                <a:spcPts val="0"/>
              </a:spcAft>
              <a:buSzPts val="1800"/>
              <a:buChar char="●"/>
            </a:pPr>
            <a:r>
              <a:rPr lang="en"/>
              <a:t>Handle condition involving physical activities, sweat, weather</a:t>
            </a:r>
            <a:br>
              <a:rPr lang="en"/>
            </a:br>
            <a:endParaRPr/>
          </a:p>
          <a:p>
            <a:pPr indent="-342900" lvl="0" marL="457200" rtl="0" algn="l">
              <a:spcBef>
                <a:spcPts val="0"/>
              </a:spcBef>
              <a:spcAft>
                <a:spcPts val="0"/>
              </a:spcAft>
              <a:buSzPts val="1800"/>
              <a:buChar char="●"/>
            </a:pPr>
            <a:r>
              <a:rPr lang="en"/>
              <a:t>Average daily conditions.</a:t>
            </a:r>
            <a:br>
              <a:rPr lang="en"/>
            </a:br>
            <a:endParaRPr/>
          </a:p>
          <a:p>
            <a:pPr indent="-342900" lvl="0" marL="457200" rtl="0" algn="l">
              <a:spcBef>
                <a:spcPts val="0"/>
              </a:spcBef>
              <a:spcAft>
                <a:spcPts val="0"/>
              </a:spcAft>
              <a:buSzPts val="1800"/>
              <a:buChar char="●"/>
            </a:pPr>
            <a:r>
              <a:rPr lang="en"/>
              <a:t>Able to wear to bed and while showering. 48 hrs continuous</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28" name="Google Shape;128;p18"/>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24-Vincent</a:t>
            </a:r>
            <a:endParaRPr b="1" sz="1000">
              <a:solidFill>
                <a:schemeClr val="lt1"/>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1297500" y="393750"/>
            <a:ext cx="7038900" cy="70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Hardware Design</a:t>
            </a:r>
            <a:endParaRPr b="1" sz="3000"/>
          </a:p>
        </p:txBody>
      </p:sp>
      <p:sp>
        <p:nvSpPr>
          <p:cNvPr id="134" name="Google Shape;134;p19"/>
          <p:cNvSpPr txBox="1"/>
          <p:nvPr>
            <p:ph idx="1" type="body"/>
          </p:nvPr>
        </p:nvSpPr>
        <p:spPr>
          <a:xfrm>
            <a:off x="1297500" y="1200775"/>
            <a:ext cx="7038900" cy="349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Arial"/>
              <a:ea typeface="Arial"/>
              <a:cs typeface="Arial"/>
              <a:sym typeface="Arial"/>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lnSpc>
                <a:spcPct val="100000"/>
              </a:lnSpc>
              <a:spcBef>
                <a:spcPts val="1600"/>
              </a:spcBef>
              <a:spcAft>
                <a:spcPts val="0"/>
              </a:spcAft>
              <a:buNone/>
            </a:pPr>
            <a:r>
              <a:rPr lang="en" sz="1100" u="sng">
                <a:solidFill>
                  <a:schemeClr val="hlink"/>
                </a:solidFill>
                <a:latin typeface="Arial"/>
                <a:ea typeface="Arial"/>
                <a:cs typeface="Arial"/>
                <a:sym typeface="Arial"/>
                <a:hlinkClick r:id="rId3"/>
              </a:rPr>
              <a:t>https://learn.sparkfun.com/tutorials/ad8232-heart-rate-monitor-hookup-guide/all</a:t>
            </a:r>
            <a:r>
              <a:rPr lang="en"/>
              <a:t>				</a:t>
            </a:r>
            <a:r>
              <a:rPr lang="en" sz="1100" u="sng">
                <a:solidFill>
                  <a:schemeClr val="hlink"/>
                </a:solidFill>
                <a:latin typeface="Arial"/>
                <a:ea typeface="Arial"/>
                <a:cs typeface="Arial"/>
                <a:sym typeface="Arial"/>
                <a:hlinkClick r:id="rId4"/>
              </a:rPr>
              <a:t>https://cdn.sparkfun.com/datasheets/Sensors/Biometric/AD8232_Heart_Rate_Monitor_v10.pdf</a:t>
            </a:r>
            <a:endParaRPr/>
          </a:p>
          <a:p>
            <a:pPr indent="0" lvl="0" marL="457200" rtl="0" algn="l">
              <a:spcBef>
                <a:spcPts val="1600"/>
              </a:spcBef>
              <a:spcAft>
                <a:spcPts val="0"/>
              </a:spcAft>
              <a:buNone/>
            </a:pPr>
            <a:r>
              <a:t/>
            </a:r>
            <a:endParaRPr/>
          </a:p>
          <a:p>
            <a:pPr indent="0" lvl="0" marL="457200" rtl="0" algn="l">
              <a:spcBef>
                <a:spcPts val="1600"/>
              </a:spcBef>
              <a:spcAft>
                <a:spcPts val="0"/>
              </a:spcAft>
              <a:buNone/>
            </a:pPr>
            <a:r>
              <a:t/>
            </a:r>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35" name="Google Shape;135;p19"/>
          <p:cNvPicPr preferRelativeResize="0"/>
          <p:nvPr/>
        </p:nvPicPr>
        <p:blipFill>
          <a:blip r:embed="rId5">
            <a:alphaModFix/>
          </a:blip>
          <a:stretch>
            <a:fillRect/>
          </a:stretch>
        </p:blipFill>
        <p:spPr>
          <a:xfrm>
            <a:off x="429525" y="2297162"/>
            <a:ext cx="1544250" cy="1544272"/>
          </a:xfrm>
          <a:prstGeom prst="rect">
            <a:avLst/>
          </a:prstGeom>
          <a:noFill/>
          <a:ln>
            <a:noFill/>
          </a:ln>
        </p:spPr>
      </p:pic>
      <p:pic>
        <p:nvPicPr>
          <p:cNvPr id="136" name="Google Shape;136;p19"/>
          <p:cNvPicPr preferRelativeResize="0"/>
          <p:nvPr/>
        </p:nvPicPr>
        <p:blipFill>
          <a:blip r:embed="rId6">
            <a:alphaModFix/>
          </a:blip>
          <a:stretch>
            <a:fillRect/>
          </a:stretch>
        </p:blipFill>
        <p:spPr>
          <a:xfrm>
            <a:off x="525975" y="1200775"/>
            <a:ext cx="1544250" cy="974500"/>
          </a:xfrm>
          <a:prstGeom prst="rect">
            <a:avLst/>
          </a:prstGeom>
          <a:noFill/>
          <a:ln>
            <a:noFill/>
          </a:ln>
        </p:spPr>
      </p:pic>
      <p:pic>
        <p:nvPicPr>
          <p:cNvPr id="137" name="Google Shape;137;p19"/>
          <p:cNvPicPr preferRelativeResize="0"/>
          <p:nvPr/>
        </p:nvPicPr>
        <p:blipFill>
          <a:blip r:embed="rId7">
            <a:alphaModFix/>
          </a:blip>
          <a:stretch>
            <a:fillRect/>
          </a:stretch>
        </p:blipFill>
        <p:spPr>
          <a:xfrm>
            <a:off x="4437700" y="330397"/>
            <a:ext cx="2726900" cy="1844875"/>
          </a:xfrm>
          <a:prstGeom prst="rect">
            <a:avLst/>
          </a:prstGeom>
          <a:noFill/>
          <a:ln>
            <a:noFill/>
          </a:ln>
        </p:spPr>
      </p:pic>
      <p:sp>
        <p:nvSpPr>
          <p:cNvPr id="138" name="Google Shape;138;p19"/>
          <p:cNvSpPr txBox="1"/>
          <p:nvPr/>
        </p:nvSpPr>
        <p:spPr>
          <a:xfrm>
            <a:off x="2078825" y="1243025"/>
            <a:ext cx="2829000" cy="297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Roboto"/>
              <a:buChar char="●"/>
            </a:pPr>
            <a:r>
              <a:rPr lang="en">
                <a:latin typeface="Roboto"/>
                <a:ea typeface="Roboto"/>
                <a:cs typeface="Roboto"/>
                <a:sym typeface="Roboto"/>
              </a:rPr>
              <a:t>3-lead ECG reading</a:t>
            </a:r>
            <a:endParaRPr>
              <a:latin typeface="Roboto"/>
              <a:ea typeface="Roboto"/>
              <a:cs typeface="Roboto"/>
              <a:sym typeface="Roboto"/>
            </a:endParaRPr>
          </a:p>
          <a:p>
            <a:pPr indent="-317500" lvl="1" marL="914400" rtl="0" algn="l">
              <a:spcBef>
                <a:spcPts val="0"/>
              </a:spcBef>
              <a:spcAft>
                <a:spcPts val="0"/>
              </a:spcAft>
              <a:buSzPts val="1400"/>
              <a:buFont typeface="Roboto"/>
              <a:buChar char="○"/>
            </a:pPr>
            <a:r>
              <a:rPr lang="en">
                <a:latin typeface="Roboto"/>
                <a:ea typeface="Roboto"/>
                <a:cs typeface="Roboto"/>
                <a:sym typeface="Roboto"/>
              </a:rPr>
              <a:t>TRS Auxiliary connector</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AD8232 Chip</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New gel pad increases </a:t>
            </a:r>
            <a:r>
              <a:rPr lang="en">
                <a:latin typeface="Roboto"/>
                <a:ea typeface="Roboto"/>
                <a:cs typeface="Roboto"/>
                <a:sym typeface="Roboto"/>
              </a:rPr>
              <a:t>accuracy</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3.7 V battery</a:t>
            </a:r>
            <a:br>
              <a:rPr lang="en">
                <a:latin typeface="Roboto"/>
                <a:ea typeface="Roboto"/>
                <a:cs typeface="Roboto"/>
                <a:sym typeface="Roboto"/>
              </a:rPr>
            </a:br>
            <a:endParaRPr>
              <a:latin typeface="Roboto"/>
              <a:ea typeface="Roboto"/>
              <a:cs typeface="Roboto"/>
              <a:sym typeface="Roboto"/>
            </a:endParaRPr>
          </a:p>
          <a:p>
            <a:pPr indent="-317500" lvl="0" marL="457200" rtl="0" algn="l">
              <a:spcBef>
                <a:spcPts val="0"/>
              </a:spcBef>
              <a:spcAft>
                <a:spcPts val="0"/>
              </a:spcAft>
              <a:buSzPts val="1400"/>
              <a:buFont typeface="Roboto"/>
              <a:buChar char="●"/>
            </a:pPr>
            <a:r>
              <a:rPr lang="en">
                <a:latin typeface="Roboto"/>
                <a:ea typeface="Roboto"/>
                <a:cs typeface="Roboto"/>
                <a:sym typeface="Roboto"/>
              </a:rPr>
              <a:t>Regulated VDD from Arduino</a:t>
            </a:r>
            <a:endParaRPr>
              <a:latin typeface="Roboto"/>
              <a:ea typeface="Roboto"/>
              <a:cs typeface="Roboto"/>
              <a:sym typeface="Roboto"/>
            </a:endParaRPr>
          </a:p>
        </p:txBody>
      </p:sp>
      <p:sp>
        <p:nvSpPr>
          <p:cNvPr id="139" name="Google Shape;139;p19"/>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24-Ruiyu</a:t>
            </a:r>
            <a:endParaRPr b="1" sz="1000">
              <a:solidFill>
                <a:schemeClr val="lt1"/>
              </a:solidFill>
              <a:latin typeface="Roboto"/>
              <a:ea typeface="Roboto"/>
              <a:cs typeface="Roboto"/>
              <a:sym typeface="Roboto"/>
            </a:endParaRPr>
          </a:p>
        </p:txBody>
      </p:sp>
      <p:pic>
        <p:nvPicPr>
          <p:cNvPr id="140" name="Google Shape;140;p19"/>
          <p:cNvPicPr preferRelativeResize="0"/>
          <p:nvPr/>
        </p:nvPicPr>
        <p:blipFill>
          <a:blip r:embed="rId8">
            <a:alphaModFix/>
          </a:blip>
          <a:stretch>
            <a:fillRect/>
          </a:stretch>
        </p:blipFill>
        <p:spPr>
          <a:xfrm>
            <a:off x="5752678" y="2231904"/>
            <a:ext cx="2829000" cy="214904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Google Shape;145;p20"/>
          <p:cNvSpPr txBox="1"/>
          <p:nvPr>
            <p:ph type="title"/>
          </p:nvPr>
        </p:nvSpPr>
        <p:spPr>
          <a:xfrm>
            <a:off x="1297500" y="393750"/>
            <a:ext cx="7038900" cy="708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t>Communication </a:t>
            </a:r>
            <a:r>
              <a:rPr b="1" lang="en" sz="3000"/>
              <a:t>Design</a:t>
            </a:r>
            <a:endParaRPr b="1" sz="3000"/>
          </a:p>
        </p:txBody>
      </p:sp>
      <p:pic>
        <p:nvPicPr>
          <p:cNvPr id="146" name="Google Shape;146;p20"/>
          <p:cNvPicPr preferRelativeResize="0"/>
          <p:nvPr/>
        </p:nvPicPr>
        <p:blipFill>
          <a:blip r:embed="rId3">
            <a:alphaModFix/>
          </a:blip>
          <a:stretch>
            <a:fillRect/>
          </a:stretch>
        </p:blipFill>
        <p:spPr>
          <a:xfrm>
            <a:off x="6324725" y="1087700"/>
            <a:ext cx="1838325" cy="1057275"/>
          </a:xfrm>
          <a:prstGeom prst="rect">
            <a:avLst/>
          </a:prstGeom>
          <a:noFill/>
          <a:ln>
            <a:noFill/>
          </a:ln>
        </p:spPr>
      </p:pic>
      <p:sp>
        <p:nvSpPr>
          <p:cNvPr id="147" name="Google Shape;147;p20"/>
          <p:cNvSpPr txBox="1"/>
          <p:nvPr/>
        </p:nvSpPr>
        <p:spPr>
          <a:xfrm>
            <a:off x="6527138" y="2285438"/>
            <a:ext cx="1635900" cy="45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4"/>
              </a:rPr>
              <a:t>https://www.arduino.cc/</a:t>
            </a:r>
            <a:endParaRPr>
              <a:latin typeface="Lato"/>
              <a:ea typeface="Lato"/>
              <a:cs typeface="Lato"/>
              <a:sym typeface="Lato"/>
            </a:endParaRPr>
          </a:p>
        </p:txBody>
      </p:sp>
      <p:sp>
        <p:nvSpPr>
          <p:cNvPr id="148" name="Google Shape;148;p20"/>
          <p:cNvSpPr txBox="1"/>
          <p:nvPr/>
        </p:nvSpPr>
        <p:spPr>
          <a:xfrm>
            <a:off x="646150" y="4320775"/>
            <a:ext cx="2908200" cy="36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chemeClr val="hlink"/>
                </a:solidFill>
                <a:hlinkClick r:id="rId5"/>
              </a:rPr>
              <a:t>https://www.sparkfun.com/products/14839</a:t>
            </a:r>
            <a:endParaRPr/>
          </a:p>
        </p:txBody>
      </p:sp>
      <p:sp>
        <p:nvSpPr>
          <p:cNvPr id="149" name="Google Shape;149;p20"/>
          <p:cNvSpPr txBox="1"/>
          <p:nvPr/>
        </p:nvSpPr>
        <p:spPr>
          <a:xfrm>
            <a:off x="1881650" y="1221850"/>
            <a:ext cx="3358800" cy="789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Arduino applications</a:t>
            </a:r>
            <a:endParaRPr>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Bluetooth Mate  4.0</a:t>
            </a:r>
            <a:endParaRPr>
              <a:solidFill>
                <a:srgbClr val="FFFFFF"/>
              </a:solidFill>
              <a:latin typeface="Lato"/>
              <a:ea typeface="Lato"/>
              <a:cs typeface="Lato"/>
              <a:sym typeface="Lato"/>
            </a:endParaRPr>
          </a:p>
          <a:p>
            <a:pPr indent="-317500" lvl="0" marL="457200" rtl="0" algn="l">
              <a:spcBef>
                <a:spcPts val="0"/>
              </a:spcBef>
              <a:spcAft>
                <a:spcPts val="0"/>
              </a:spcAft>
              <a:buClr>
                <a:srgbClr val="FFFFFF"/>
              </a:buClr>
              <a:buSzPts val="1400"/>
              <a:buFont typeface="Lato"/>
              <a:buChar char="●"/>
            </a:pPr>
            <a:r>
              <a:rPr lang="en">
                <a:solidFill>
                  <a:srgbClr val="FFFFFF"/>
                </a:solidFill>
                <a:latin typeface="Lato"/>
                <a:ea typeface="Lato"/>
                <a:cs typeface="Lato"/>
                <a:sym typeface="Lato"/>
              </a:rPr>
              <a:t>System Design</a:t>
            </a:r>
            <a:endParaRPr>
              <a:solidFill>
                <a:srgbClr val="FFFFFF"/>
              </a:solidFill>
              <a:latin typeface="Lato"/>
              <a:ea typeface="Lato"/>
              <a:cs typeface="Lato"/>
              <a:sym typeface="Lato"/>
            </a:endParaRPr>
          </a:p>
          <a:p>
            <a:pPr indent="0" lvl="0" marL="914400" rtl="0" algn="l">
              <a:spcBef>
                <a:spcPts val="0"/>
              </a:spcBef>
              <a:spcAft>
                <a:spcPts val="0"/>
              </a:spcAft>
              <a:buNone/>
            </a:pPr>
            <a:r>
              <a:t/>
            </a:r>
            <a:endParaRPr>
              <a:solidFill>
                <a:srgbClr val="FFFFFF"/>
              </a:solidFill>
              <a:latin typeface="Lato"/>
              <a:ea typeface="Lato"/>
              <a:cs typeface="Lato"/>
              <a:sym typeface="Lato"/>
            </a:endParaRPr>
          </a:p>
        </p:txBody>
      </p:sp>
      <p:pic>
        <p:nvPicPr>
          <p:cNvPr id="150" name="Google Shape;150;p20"/>
          <p:cNvPicPr preferRelativeResize="0"/>
          <p:nvPr/>
        </p:nvPicPr>
        <p:blipFill>
          <a:blip r:embed="rId6">
            <a:alphaModFix/>
          </a:blip>
          <a:stretch>
            <a:fillRect/>
          </a:stretch>
        </p:blipFill>
        <p:spPr>
          <a:xfrm>
            <a:off x="5908776" y="2884588"/>
            <a:ext cx="2670251" cy="1615451"/>
          </a:xfrm>
          <a:prstGeom prst="rect">
            <a:avLst/>
          </a:prstGeom>
          <a:noFill/>
          <a:ln>
            <a:noFill/>
          </a:ln>
        </p:spPr>
      </p:pic>
      <p:pic>
        <p:nvPicPr>
          <p:cNvPr id="151" name="Google Shape;151;p20"/>
          <p:cNvPicPr preferRelativeResize="0"/>
          <p:nvPr/>
        </p:nvPicPr>
        <p:blipFill>
          <a:blip r:embed="rId7">
            <a:alphaModFix/>
          </a:blip>
          <a:stretch>
            <a:fillRect/>
          </a:stretch>
        </p:blipFill>
        <p:spPr>
          <a:xfrm>
            <a:off x="152400" y="1151400"/>
            <a:ext cx="4632701" cy="2889550"/>
          </a:xfrm>
          <a:prstGeom prst="rect">
            <a:avLst/>
          </a:prstGeom>
          <a:noFill/>
          <a:ln>
            <a:noFill/>
          </a:ln>
        </p:spPr>
      </p:pic>
      <p:pic>
        <p:nvPicPr>
          <p:cNvPr id="152" name="Google Shape;152;p20"/>
          <p:cNvPicPr preferRelativeResize="0"/>
          <p:nvPr/>
        </p:nvPicPr>
        <p:blipFill>
          <a:blip r:embed="rId8">
            <a:alphaModFix/>
          </a:blip>
          <a:stretch>
            <a:fillRect/>
          </a:stretch>
        </p:blipFill>
        <p:spPr>
          <a:xfrm>
            <a:off x="4036900" y="3214950"/>
            <a:ext cx="1469850" cy="1469850"/>
          </a:xfrm>
          <a:prstGeom prst="rect">
            <a:avLst/>
          </a:prstGeom>
          <a:noFill/>
          <a:ln>
            <a:noFill/>
          </a:ln>
        </p:spPr>
      </p:pic>
      <p:sp>
        <p:nvSpPr>
          <p:cNvPr id="153" name="Google Shape;153;p20"/>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lt1"/>
                </a:solidFill>
                <a:latin typeface="Roboto"/>
                <a:ea typeface="Roboto"/>
                <a:cs typeface="Roboto"/>
                <a:sym typeface="Roboto"/>
              </a:rPr>
              <a:t>Wearable Cardiac Monitor														Team 24-Vincent</a:t>
            </a:r>
            <a:endParaRPr b="1" sz="1000">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1"/>
          <p:cNvSpPr txBox="1"/>
          <p:nvPr>
            <p:ph type="title"/>
          </p:nvPr>
        </p:nvSpPr>
        <p:spPr>
          <a:xfrm>
            <a:off x="265500" y="79525"/>
            <a:ext cx="4045200" cy="15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000"/>
              <a:t>Communication Desi</a:t>
            </a:r>
            <a:r>
              <a:rPr b="1" lang="en" sz="3000"/>
              <a:t>gn Issues</a:t>
            </a:r>
            <a:endParaRPr b="1" sz="3000"/>
          </a:p>
        </p:txBody>
      </p:sp>
      <p:sp>
        <p:nvSpPr>
          <p:cNvPr id="159" name="Google Shape;159;p21"/>
          <p:cNvSpPr txBox="1"/>
          <p:nvPr/>
        </p:nvSpPr>
        <p:spPr>
          <a:xfrm>
            <a:off x="396150" y="1993125"/>
            <a:ext cx="3783900" cy="1564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Maintaining bluetooth c</a:t>
            </a:r>
            <a:r>
              <a:rPr lang="en" sz="1800">
                <a:solidFill>
                  <a:srgbClr val="222222"/>
                </a:solidFill>
                <a:latin typeface="Lato"/>
                <a:ea typeface="Lato"/>
                <a:cs typeface="Lato"/>
                <a:sym typeface="Lato"/>
              </a:rPr>
              <a:t>onnectivity</a:t>
            </a:r>
            <a:endParaRPr sz="1800">
              <a:solidFill>
                <a:srgbClr val="222222"/>
              </a:solidFill>
              <a:latin typeface="Lato"/>
              <a:ea typeface="Lato"/>
              <a:cs typeface="Lato"/>
              <a:sym typeface="Lato"/>
            </a:endParaRPr>
          </a:p>
          <a:p>
            <a:pPr indent="-342900" lvl="0" marL="457200" rtl="0" algn="l">
              <a:lnSpc>
                <a:spcPct val="115000"/>
              </a:lnSpc>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Only send or receive data but not both causes a delay in data being sent over to the application</a:t>
            </a:r>
            <a:endParaRPr sz="1800">
              <a:solidFill>
                <a:srgbClr val="222222"/>
              </a:solidFill>
              <a:latin typeface="Lato"/>
              <a:ea typeface="Lato"/>
              <a:cs typeface="Lato"/>
              <a:sym typeface="Lato"/>
            </a:endParaRPr>
          </a:p>
          <a:p>
            <a:pPr indent="-342900" lvl="0" marL="457200" rtl="0" algn="l">
              <a:lnSpc>
                <a:spcPct val="115000"/>
              </a:lnSpc>
              <a:spcBef>
                <a:spcPts val="0"/>
              </a:spcBef>
              <a:spcAft>
                <a:spcPts val="0"/>
              </a:spcAft>
              <a:buClr>
                <a:srgbClr val="222222"/>
              </a:buClr>
              <a:buSzPts val="1800"/>
              <a:buFont typeface="Lato"/>
              <a:buChar char="●"/>
            </a:pPr>
            <a:r>
              <a:rPr lang="en" sz="1800">
                <a:solidFill>
                  <a:srgbClr val="222222"/>
                </a:solidFill>
                <a:latin typeface="Lato"/>
                <a:ea typeface="Lato"/>
                <a:cs typeface="Lato"/>
                <a:sym typeface="Lato"/>
              </a:rPr>
              <a:t>Redesigned bluetooth connection to help</a:t>
            </a:r>
            <a:endParaRPr sz="1800">
              <a:solidFill>
                <a:srgbClr val="222222"/>
              </a:solidFill>
              <a:latin typeface="Lato"/>
              <a:ea typeface="Lato"/>
              <a:cs typeface="Lato"/>
              <a:sym typeface="Lato"/>
            </a:endParaRPr>
          </a:p>
        </p:txBody>
      </p:sp>
      <p:pic>
        <p:nvPicPr>
          <p:cNvPr id="160" name="Google Shape;160;p21"/>
          <p:cNvPicPr preferRelativeResize="0"/>
          <p:nvPr/>
        </p:nvPicPr>
        <p:blipFill>
          <a:blip r:embed="rId3">
            <a:alphaModFix/>
          </a:blip>
          <a:stretch>
            <a:fillRect/>
          </a:stretch>
        </p:blipFill>
        <p:spPr>
          <a:xfrm>
            <a:off x="5740548" y="771525"/>
            <a:ext cx="2360949" cy="3600452"/>
          </a:xfrm>
          <a:prstGeom prst="rect">
            <a:avLst/>
          </a:prstGeom>
          <a:noFill/>
          <a:ln>
            <a:noFill/>
          </a:ln>
        </p:spPr>
      </p:pic>
      <p:sp>
        <p:nvSpPr>
          <p:cNvPr id="161" name="Google Shape;161;p21"/>
          <p:cNvSpPr txBox="1"/>
          <p:nvPr/>
        </p:nvSpPr>
        <p:spPr>
          <a:xfrm>
            <a:off x="42875" y="4860500"/>
            <a:ext cx="91011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Roboto"/>
                <a:ea typeface="Roboto"/>
                <a:cs typeface="Roboto"/>
                <a:sym typeface="Roboto"/>
              </a:rPr>
              <a:t>Wearable Cardiac Monitor</a:t>
            </a:r>
            <a:r>
              <a:rPr b="1" lang="en" sz="1000">
                <a:solidFill>
                  <a:schemeClr val="lt1"/>
                </a:solidFill>
                <a:latin typeface="Roboto"/>
                <a:ea typeface="Roboto"/>
                <a:cs typeface="Roboto"/>
                <a:sym typeface="Roboto"/>
              </a:rPr>
              <a:t>														Team 24-Sam</a:t>
            </a:r>
            <a:endParaRPr b="1" sz="1000">
              <a:solidFill>
                <a:schemeClr val="lt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